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2E9"/>
    <a:srgbClr val="F7F0E9"/>
    <a:srgbClr val="FAF6F2"/>
    <a:srgbClr val="FFFFFF"/>
    <a:srgbClr val="FDF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92A2B-0439-01F3-605E-20CBF05B6989}" v="176" dt="2022-11-15T14:09:31.210"/>
    <p1510:client id="{35BD0B09-734F-1C61-8C51-DC3B992039B4}" v="930" dt="2022-11-15T13:20:24.434"/>
    <p1510:client id="{9C2A4B88-2E72-42C3-8749-A8290F389617}" v="45" dt="2022-11-15T10:00:38.980"/>
    <p1510:client id="{BEEDF6EF-52DC-37AA-921D-2EBECF70469B}" v="31" dt="2022-11-15T10:15:27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1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0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21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0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4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5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8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9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4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2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xmlns="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xmlns="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11/24/2022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3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902" r:id="rId7"/>
    <p:sldLayoutId id="2147483898" r:id="rId8"/>
    <p:sldLayoutId id="2147483899" r:id="rId9"/>
    <p:sldLayoutId id="2147483900" r:id="rId10"/>
    <p:sldLayoutId id="21474839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6" name="Rectangle 155">
            <a:extLst>
              <a:ext uri="{FF2B5EF4-FFF2-40B4-BE49-F238E27FC236}">
                <a16:creationId xmlns:a16="http://schemas.microsoft.com/office/drawing/2014/main" xmlns="" id="{1FD5705B-63E0-4364-B909-EC902FEAAC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xmlns="" id="{0B7E355D-DAEA-4421-B67A-FA13C0FBDC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0305" y="1495267"/>
            <a:ext cx="5047488" cy="1921159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cs typeface="Calibri Light"/>
              </a:rPr>
              <a:t/>
            </a:r>
            <a:br>
              <a:rPr lang="ru-RU" sz="3600" dirty="0" smtClean="0">
                <a:cs typeface="Calibri Light"/>
              </a:rPr>
            </a:br>
            <a:r>
              <a:rPr lang="ru-RU" sz="3600" dirty="0">
                <a:cs typeface="Calibri Light"/>
              </a:rPr>
              <a:t/>
            </a:r>
            <a:br>
              <a:rPr lang="ru-RU" sz="3600" dirty="0">
                <a:cs typeface="Calibri Light"/>
              </a:rPr>
            </a:br>
            <a:r>
              <a:rPr lang="ru-RU" sz="3600" dirty="0" smtClean="0">
                <a:cs typeface="Calibri Light"/>
              </a:rPr>
              <a:t/>
            </a:r>
            <a:br>
              <a:rPr lang="ru-RU" sz="3600" dirty="0" smtClean="0">
                <a:cs typeface="Calibri Light"/>
              </a:rPr>
            </a:br>
            <a:r>
              <a:rPr lang="ru-RU" sz="3600" dirty="0">
                <a:cs typeface="Calibri Light"/>
              </a:rPr>
              <a:t/>
            </a:r>
            <a:br>
              <a:rPr lang="ru-RU" sz="3600" dirty="0">
                <a:cs typeface="Calibri Light"/>
              </a:rPr>
            </a:br>
            <a:r>
              <a:rPr lang="ru-RU" sz="3600" dirty="0" smtClean="0">
                <a:cs typeface="Calibri Light"/>
              </a:rPr>
              <a:t/>
            </a:r>
            <a:br>
              <a:rPr lang="ru-RU" sz="3600" dirty="0" smtClean="0">
                <a:cs typeface="Calibri Light"/>
              </a:rPr>
            </a:br>
            <a:r>
              <a:rPr lang="ru-RU" sz="3600" dirty="0">
                <a:cs typeface="Calibri Light"/>
              </a:rPr>
              <a:t/>
            </a:r>
            <a:br>
              <a:rPr lang="ru-RU" sz="3600" dirty="0">
                <a:cs typeface="Calibri Light"/>
              </a:rPr>
            </a:br>
            <a:r>
              <a:rPr lang="ru-RU" sz="3600" dirty="0" smtClean="0">
                <a:cs typeface="Calibri Light"/>
              </a:rPr>
              <a:t>Современные </a:t>
            </a:r>
            <a:r>
              <a:rPr lang="ru-RU" sz="3600" dirty="0">
                <a:cs typeface="Calibri Light"/>
              </a:rPr>
              <a:t>методики преподавания в высшей школе: взгляд студентов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0305" y="4273654"/>
            <a:ext cx="5047488" cy="840753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ru-RU" dirty="0">
                <a:cs typeface="Calibri"/>
              </a:rPr>
              <a:t>Подготовлено Студенческим советом Юридического факультета ТвГУ</a:t>
            </a:r>
            <a:endParaRPr lang="ru-RU" dirty="0"/>
          </a:p>
        </p:txBody>
      </p:sp>
      <p:grpSp>
        <p:nvGrpSpPr>
          <p:cNvPr id="160" name="decorative circles">
            <a:extLst>
              <a:ext uri="{FF2B5EF4-FFF2-40B4-BE49-F238E27FC236}">
                <a16:creationId xmlns:a16="http://schemas.microsoft.com/office/drawing/2014/main" xmlns="" id="{61D9147E-6246-4344-B99C-7E58532D8C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870062" y="289695"/>
            <a:ext cx="4971115" cy="6138399"/>
            <a:chOff x="6870062" y="289695"/>
            <a:chExt cx="4971115" cy="6138399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xmlns="" id="{B9D06285-CD49-4308-BDD4-0AF48D39BE4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xmlns="" id="{1D4A3886-A465-4577-99CE-251AA7B923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74736" y="5667686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xmlns="" id="{6B4A1D21-7CBB-44D9-A528-DB74C3107E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27805" y="5275653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xmlns="" id="{73600DE0-90F9-4BD7-A084-ECB65A27BB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069847" y="59428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xmlns="" id="{EC243907-3995-49EB-94E9-35C68C13C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181540" y="655922"/>
              <a:ext cx="466441" cy="46644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xmlns="" id="{4629A2DC-7066-4487-A307-68F210722C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xmlns="" id="{D0508B2B-067E-421A-9C09-522CFF39FB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163367" y="6122314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xmlns="" id="{889BA730-4DAE-4702-A5C5-013F9CEB09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870062" y="5959435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Рисунок 9" descr="Изображение выглядит как человек, комната, столовая, тол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E760515-1E66-6075-1E97-CDFD18B09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9" r="3032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8E9AADD-2C25-7046-2242-B68E171E0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" y="5229106"/>
            <a:ext cx="1229875" cy="161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D8EF60-2551-064B-CD1A-78803EEAB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3DEEB-6F77-1408-E68E-90C16E5B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45" y="357987"/>
            <a:ext cx="1065911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Хотели бы Вы внести какие-то нововведения </a:t>
            </a:r>
            <a:br>
              <a:rPr lang="ru-RU" sz="2800" dirty="0"/>
            </a:br>
            <a:r>
              <a:rPr lang="ru-RU" sz="2800" dirty="0"/>
              <a:t>в методику преподавания учебных дисциплин? Если да, то какие?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309D0DDA-F837-CF6A-24FC-3609F6AE6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0250" y="1404693"/>
            <a:ext cx="7267168" cy="5453307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12A56A-1676-0013-558B-F806B9D48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5397E9-262D-D77F-D85B-C6136229A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436"/>
            <a:ext cx="3909392" cy="29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99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DAD27585-5ACF-B6D9-C2A7-8B7D6C3D4B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6638199"/>
              </p:ext>
            </p:extLst>
          </p:nvPr>
        </p:nvGraphicFramePr>
        <p:xfrm>
          <a:off x="-46892" y="0"/>
          <a:ext cx="12285075" cy="748401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6141880">
                  <a:extLst>
                    <a:ext uri="{9D8B030D-6E8A-4147-A177-3AD203B41FA5}">
                      <a16:colId xmlns:a16="http://schemas.microsoft.com/office/drawing/2014/main" xmlns="" val="3165852250"/>
                    </a:ext>
                  </a:extLst>
                </a:gridCol>
                <a:gridCol w="6143195">
                  <a:extLst>
                    <a:ext uri="{9D8B030D-6E8A-4147-A177-3AD203B41FA5}">
                      <a16:colId xmlns:a16="http://schemas.microsoft.com/office/drawing/2014/main" xmlns="" val="4218201629"/>
                    </a:ext>
                  </a:extLst>
                </a:gridCol>
              </a:tblGrid>
              <a:tr h="3681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Традиционные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Интерактивные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41967829"/>
                  </a:ext>
                </a:extLst>
              </a:tr>
              <a:tr h="32399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Плюсы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391883122"/>
                  </a:ext>
                </a:extLst>
              </a:tr>
              <a:tr h="1619968">
                <a:tc>
                  <a:txBody>
                    <a:bodyPr/>
                    <a:lstStyle/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+ дают более глубокие знания;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+ являются более привычными;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+ позволяют лучше усвоить основы дисциплины;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+ лучше помогают подготовиться к экзаменам и зачетам;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+ позволяют в любой момент повторить материал.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+ устанавливают более тесную взаимосвязь с преподавателем;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+ позволяют преодолеть безличность аудитории;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+ дают возможность высказывать свою точку зрения;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+ учат выступать перед аудиторией;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+ способствуют сближению коллектива.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4886821"/>
                  </a:ext>
                </a:extLst>
              </a:tr>
              <a:tr h="32399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Минусы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279450391"/>
                  </a:ext>
                </a:extLst>
              </a:tr>
              <a:tr h="3780692">
                <a:tc>
                  <a:txBody>
                    <a:bodyPr/>
                    <a:lstStyle/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- являются менее интересными;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- отсутствует общение между преподавателем и студентами;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- говорит только преподаватель;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- приходится много писать.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- подходят не всем студентам;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- много времени уходит на то, что менее важно;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  <a:buNone/>
                      </a:pPr>
                      <a:r>
                        <a:rPr lang="ru-RU" sz="1800">
                          <a:effectLst/>
                          <a:latin typeface="Calibri"/>
                        </a:rPr>
                        <a:t>- не всегда есть возможность найти литературу для подготовки; </a:t>
                      </a:r>
                      <a:endParaRPr lang="ru-RU" sz="1800">
                        <a:latin typeface="Calibri"/>
                      </a:endParaRP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- выявляют неравенство интересов;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- острее ставят проблему с отстающими (те, кто не ходит на занятия, не получают при такой подготовке даже элементарных знаний). </a:t>
                      </a:r>
                    </a:p>
                    <a:p>
                      <a:pPr marL="0" indent="182880" algn="l">
                        <a:lnSpc>
                          <a:spcPct val="150000"/>
                        </a:lnSpc>
                      </a:pPr>
                      <a:endParaRPr lang="ru-RU" sz="18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4549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210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4127480-61A1-4A2E-3183-79760C021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54" y="3115407"/>
            <a:ext cx="5709138" cy="43433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D9ACD5-2FD2-9CDA-CE6E-201EA2343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17" y="236171"/>
            <a:ext cx="10659110" cy="1325563"/>
          </a:xfrm>
        </p:spPr>
        <p:txBody>
          <a:bodyPr/>
          <a:lstStyle/>
          <a:p>
            <a:pPr algn="ctr"/>
            <a:r>
              <a:rPr lang="ru-RU" dirty="0"/>
              <a:t>Что такое деловая игра?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8BE1602-5DCC-9257-F738-C6B623FA6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48" y="1802179"/>
            <a:ext cx="5524403" cy="834415"/>
          </a:xfrm>
          <a:ln w="57150">
            <a:solidFill>
              <a:srgbClr val="4472C4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/>
          <a:p>
            <a:pPr marL="0" indent="457200" algn="just">
              <a:buNone/>
            </a:pPr>
            <a:r>
              <a:rPr lang="ru-RU" b="1">
                <a:cs typeface="Calibri"/>
              </a:rPr>
              <a:t>Деловая игра</a:t>
            </a:r>
            <a:r>
              <a:rPr lang="ru-RU">
                <a:cs typeface="Calibri"/>
              </a:rPr>
              <a:t> — метод обучения, при котором студенты «играют в работу», моделируя реальные производственные ситуации.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6814E6-64D8-61C5-3B01-262A17AD1617}"/>
              </a:ext>
            </a:extLst>
          </p:cNvPr>
          <p:cNvSpPr txBox="1"/>
          <p:nvPr/>
        </p:nvSpPr>
        <p:spPr>
          <a:xfrm>
            <a:off x="6175130" y="3012831"/>
            <a:ext cx="5644661" cy="1235498"/>
          </a:xfrm>
          <a:prstGeom prst="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ru-RU" b="1">
                <a:cs typeface="Calibri"/>
              </a:rPr>
              <a:t>Основная цель:</a:t>
            </a:r>
            <a:r>
              <a:rPr lang="ru-RU">
                <a:cs typeface="Calibri"/>
              </a:rPr>
              <a:t> получение студентами самых важных и востребованных навыков в юриспруденции, развитие умения решать не общетеоретические, а конкретные и прикладные правовые задачи.</a:t>
            </a: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738133-028A-16C4-5010-E8A8821FE074}"/>
              </a:ext>
            </a:extLst>
          </p:cNvPr>
          <p:cNvSpPr txBox="1"/>
          <p:nvPr/>
        </p:nvSpPr>
        <p:spPr>
          <a:xfrm flipH="1">
            <a:off x="427892" y="3361591"/>
            <a:ext cx="5237284" cy="3139321"/>
          </a:xfrm>
          <a:prstGeom prst="rect">
            <a:avLst/>
          </a:prstGeom>
          <a:ln w="28575">
            <a:extLst>
              <a:ext uri="{C807C97D-BFC1-408E-A445-0C87EB9F89A2}">
                <ask:lineSketchStyleProps xmlns="" xmlns:ask="http://schemas.microsoft.com/office/drawing/2018/sketchyshapes" sd="3499211612">
                  <a:custGeom>
                    <a:avLst/>
                    <a:gdLst>
                      <a:gd name="connsiteX0" fmla="*/ 0 w 5237284"/>
                      <a:gd name="connsiteY0" fmla="*/ 0 h 3139321"/>
                      <a:gd name="connsiteX1" fmla="*/ 549915 w 5237284"/>
                      <a:gd name="connsiteY1" fmla="*/ 0 h 3139321"/>
                      <a:gd name="connsiteX2" fmla="*/ 1256948 w 5237284"/>
                      <a:gd name="connsiteY2" fmla="*/ 0 h 3139321"/>
                      <a:gd name="connsiteX3" fmla="*/ 1754490 w 5237284"/>
                      <a:gd name="connsiteY3" fmla="*/ 0 h 3139321"/>
                      <a:gd name="connsiteX4" fmla="*/ 2409151 w 5237284"/>
                      <a:gd name="connsiteY4" fmla="*/ 0 h 3139321"/>
                      <a:gd name="connsiteX5" fmla="*/ 2959065 w 5237284"/>
                      <a:gd name="connsiteY5" fmla="*/ 0 h 3139321"/>
                      <a:gd name="connsiteX6" fmla="*/ 3456607 w 5237284"/>
                      <a:gd name="connsiteY6" fmla="*/ 0 h 3139321"/>
                      <a:gd name="connsiteX7" fmla="*/ 3954149 w 5237284"/>
                      <a:gd name="connsiteY7" fmla="*/ 0 h 3139321"/>
                      <a:gd name="connsiteX8" fmla="*/ 5237284 w 5237284"/>
                      <a:gd name="connsiteY8" fmla="*/ 0 h 3139321"/>
                      <a:gd name="connsiteX9" fmla="*/ 5237284 w 5237284"/>
                      <a:gd name="connsiteY9" fmla="*/ 565078 h 3139321"/>
                      <a:gd name="connsiteX10" fmla="*/ 5237284 w 5237284"/>
                      <a:gd name="connsiteY10" fmla="*/ 1192942 h 3139321"/>
                      <a:gd name="connsiteX11" fmla="*/ 5237284 w 5237284"/>
                      <a:gd name="connsiteY11" fmla="*/ 1758020 h 3139321"/>
                      <a:gd name="connsiteX12" fmla="*/ 5237284 w 5237284"/>
                      <a:gd name="connsiteY12" fmla="*/ 2417277 h 3139321"/>
                      <a:gd name="connsiteX13" fmla="*/ 5237284 w 5237284"/>
                      <a:gd name="connsiteY13" fmla="*/ 3139321 h 3139321"/>
                      <a:gd name="connsiteX14" fmla="*/ 4530251 w 5237284"/>
                      <a:gd name="connsiteY14" fmla="*/ 3139321 h 3139321"/>
                      <a:gd name="connsiteX15" fmla="*/ 3980336 w 5237284"/>
                      <a:gd name="connsiteY15" fmla="*/ 3139321 h 3139321"/>
                      <a:gd name="connsiteX16" fmla="*/ 3378048 w 5237284"/>
                      <a:gd name="connsiteY16" fmla="*/ 3139321 h 3139321"/>
                      <a:gd name="connsiteX17" fmla="*/ 2880506 w 5237284"/>
                      <a:gd name="connsiteY17" fmla="*/ 3139321 h 3139321"/>
                      <a:gd name="connsiteX18" fmla="*/ 2121100 w 5237284"/>
                      <a:gd name="connsiteY18" fmla="*/ 3139321 h 3139321"/>
                      <a:gd name="connsiteX19" fmla="*/ 1571185 w 5237284"/>
                      <a:gd name="connsiteY19" fmla="*/ 3139321 h 3139321"/>
                      <a:gd name="connsiteX20" fmla="*/ 968898 w 5237284"/>
                      <a:gd name="connsiteY20" fmla="*/ 3139321 h 3139321"/>
                      <a:gd name="connsiteX21" fmla="*/ 0 w 5237284"/>
                      <a:gd name="connsiteY21" fmla="*/ 3139321 h 3139321"/>
                      <a:gd name="connsiteX22" fmla="*/ 0 w 5237284"/>
                      <a:gd name="connsiteY22" fmla="*/ 2480064 h 3139321"/>
                      <a:gd name="connsiteX23" fmla="*/ 0 w 5237284"/>
                      <a:gd name="connsiteY23" fmla="*/ 1852199 h 3139321"/>
                      <a:gd name="connsiteX24" fmla="*/ 0 w 5237284"/>
                      <a:gd name="connsiteY24" fmla="*/ 1224335 h 3139321"/>
                      <a:gd name="connsiteX25" fmla="*/ 0 w 5237284"/>
                      <a:gd name="connsiteY25" fmla="*/ 565078 h 3139321"/>
                      <a:gd name="connsiteX26" fmla="*/ 0 w 5237284"/>
                      <a:gd name="connsiteY26" fmla="*/ 0 h 3139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237284" h="3139321" fill="none" extrusionOk="0">
                        <a:moveTo>
                          <a:pt x="0" y="0"/>
                        </a:moveTo>
                        <a:cubicBezTo>
                          <a:pt x="255965" y="15075"/>
                          <a:pt x="343341" y="21212"/>
                          <a:pt x="549915" y="0"/>
                        </a:cubicBezTo>
                        <a:cubicBezTo>
                          <a:pt x="756490" y="-21212"/>
                          <a:pt x="1000491" y="-30635"/>
                          <a:pt x="1256948" y="0"/>
                        </a:cubicBezTo>
                        <a:cubicBezTo>
                          <a:pt x="1513405" y="30635"/>
                          <a:pt x="1579316" y="9266"/>
                          <a:pt x="1754490" y="0"/>
                        </a:cubicBezTo>
                        <a:cubicBezTo>
                          <a:pt x="1929664" y="-9266"/>
                          <a:pt x="2100046" y="29532"/>
                          <a:pt x="2409151" y="0"/>
                        </a:cubicBezTo>
                        <a:cubicBezTo>
                          <a:pt x="2718256" y="-29532"/>
                          <a:pt x="2779561" y="-18853"/>
                          <a:pt x="2959065" y="0"/>
                        </a:cubicBezTo>
                        <a:cubicBezTo>
                          <a:pt x="3138569" y="18853"/>
                          <a:pt x="3250506" y="15586"/>
                          <a:pt x="3456607" y="0"/>
                        </a:cubicBezTo>
                        <a:cubicBezTo>
                          <a:pt x="3662708" y="-15586"/>
                          <a:pt x="3835676" y="10959"/>
                          <a:pt x="3954149" y="0"/>
                        </a:cubicBezTo>
                        <a:cubicBezTo>
                          <a:pt x="4072622" y="-10959"/>
                          <a:pt x="4678268" y="-17016"/>
                          <a:pt x="5237284" y="0"/>
                        </a:cubicBezTo>
                        <a:cubicBezTo>
                          <a:pt x="5255009" y="241777"/>
                          <a:pt x="5260108" y="306096"/>
                          <a:pt x="5237284" y="565078"/>
                        </a:cubicBezTo>
                        <a:cubicBezTo>
                          <a:pt x="5214460" y="824060"/>
                          <a:pt x="5235107" y="1037165"/>
                          <a:pt x="5237284" y="1192942"/>
                        </a:cubicBezTo>
                        <a:cubicBezTo>
                          <a:pt x="5239461" y="1348719"/>
                          <a:pt x="5259419" y="1624091"/>
                          <a:pt x="5237284" y="1758020"/>
                        </a:cubicBezTo>
                        <a:cubicBezTo>
                          <a:pt x="5215149" y="1891949"/>
                          <a:pt x="5222245" y="2247412"/>
                          <a:pt x="5237284" y="2417277"/>
                        </a:cubicBezTo>
                        <a:cubicBezTo>
                          <a:pt x="5252323" y="2587142"/>
                          <a:pt x="5238714" y="2854170"/>
                          <a:pt x="5237284" y="3139321"/>
                        </a:cubicBezTo>
                        <a:cubicBezTo>
                          <a:pt x="4960089" y="3172597"/>
                          <a:pt x="4820566" y="3106637"/>
                          <a:pt x="4530251" y="3139321"/>
                        </a:cubicBezTo>
                        <a:cubicBezTo>
                          <a:pt x="4239936" y="3172005"/>
                          <a:pt x="4188616" y="3118829"/>
                          <a:pt x="3980336" y="3139321"/>
                        </a:cubicBezTo>
                        <a:cubicBezTo>
                          <a:pt x="3772057" y="3159813"/>
                          <a:pt x="3585324" y="3145080"/>
                          <a:pt x="3378048" y="3139321"/>
                        </a:cubicBezTo>
                        <a:cubicBezTo>
                          <a:pt x="3170772" y="3133562"/>
                          <a:pt x="3011532" y="3144178"/>
                          <a:pt x="2880506" y="3139321"/>
                        </a:cubicBezTo>
                        <a:cubicBezTo>
                          <a:pt x="2749480" y="3134464"/>
                          <a:pt x="2491215" y="3154214"/>
                          <a:pt x="2121100" y="3139321"/>
                        </a:cubicBezTo>
                        <a:cubicBezTo>
                          <a:pt x="1750985" y="3124428"/>
                          <a:pt x="1839289" y="3154764"/>
                          <a:pt x="1571185" y="3139321"/>
                        </a:cubicBezTo>
                        <a:cubicBezTo>
                          <a:pt x="1303082" y="3123878"/>
                          <a:pt x="1170856" y="3155474"/>
                          <a:pt x="968898" y="3139321"/>
                        </a:cubicBezTo>
                        <a:cubicBezTo>
                          <a:pt x="766940" y="3123168"/>
                          <a:pt x="462049" y="3164712"/>
                          <a:pt x="0" y="3139321"/>
                        </a:cubicBezTo>
                        <a:cubicBezTo>
                          <a:pt x="-30324" y="2914751"/>
                          <a:pt x="14435" y="2772702"/>
                          <a:pt x="0" y="2480064"/>
                        </a:cubicBezTo>
                        <a:cubicBezTo>
                          <a:pt x="-14435" y="2187426"/>
                          <a:pt x="25300" y="2124750"/>
                          <a:pt x="0" y="1852199"/>
                        </a:cubicBezTo>
                        <a:cubicBezTo>
                          <a:pt x="-25300" y="1579648"/>
                          <a:pt x="5508" y="1479804"/>
                          <a:pt x="0" y="1224335"/>
                        </a:cubicBezTo>
                        <a:cubicBezTo>
                          <a:pt x="-5508" y="968866"/>
                          <a:pt x="-11107" y="798257"/>
                          <a:pt x="0" y="565078"/>
                        </a:cubicBezTo>
                        <a:cubicBezTo>
                          <a:pt x="11107" y="331899"/>
                          <a:pt x="-18503" y="183260"/>
                          <a:pt x="0" y="0"/>
                        </a:cubicBezTo>
                        <a:close/>
                      </a:path>
                      <a:path w="5237284" h="3139321" stroke="0" extrusionOk="0">
                        <a:moveTo>
                          <a:pt x="0" y="0"/>
                        </a:moveTo>
                        <a:cubicBezTo>
                          <a:pt x="130617" y="-9214"/>
                          <a:pt x="437983" y="23422"/>
                          <a:pt x="602288" y="0"/>
                        </a:cubicBezTo>
                        <a:cubicBezTo>
                          <a:pt x="766593" y="-23422"/>
                          <a:pt x="903191" y="15480"/>
                          <a:pt x="1152202" y="0"/>
                        </a:cubicBezTo>
                        <a:cubicBezTo>
                          <a:pt x="1401213" y="-15480"/>
                          <a:pt x="1428331" y="-12742"/>
                          <a:pt x="1702117" y="0"/>
                        </a:cubicBezTo>
                        <a:cubicBezTo>
                          <a:pt x="1975903" y="12742"/>
                          <a:pt x="1990034" y="-12724"/>
                          <a:pt x="2199659" y="0"/>
                        </a:cubicBezTo>
                        <a:cubicBezTo>
                          <a:pt x="2409284" y="12724"/>
                          <a:pt x="2507614" y="9146"/>
                          <a:pt x="2697201" y="0"/>
                        </a:cubicBezTo>
                        <a:cubicBezTo>
                          <a:pt x="2886788" y="-9146"/>
                          <a:pt x="2976258" y="18984"/>
                          <a:pt x="3194743" y="0"/>
                        </a:cubicBezTo>
                        <a:cubicBezTo>
                          <a:pt x="3413228" y="-18984"/>
                          <a:pt x="3554465" y="26143"/>
                          <a:pt x="3901777" y="0"/>
                        </a:cubicBezTo>
                        <a:cubicBezTo>
                          <a:pt x="4249089" y="-26143"/>
                          <a:pt x="4187515" y="6829"/>
                          <a:pt x="4399319" y="0"/>
                        </a:cubicBezTo>
                        <a:cubicBezTo>
                          <a:pt x="4611123" y="-6829"/>
                          <a:pt x="4935760" y="-15062"/>
                          <a:pt x="5237284" y="0"/>
                        </a:cubicBezTo>
                        <a:cubicBezTo>
                          <a:pt x="5229493" y="259009"/>
                          <a:pt x="5251786" y="409285"/>
                          <a:pt x="5237284" y="565078"/>
                        </a:cubicBezTo>
                        <a:cubicBezTo>
                          <a:pt x="5222782" y="720871"/>
                          <a:pt x="5236780" y="951935"/>
                          <a:pt x="5237284" y="1130156"/>
                        </a:cubicBezTo>
                        <a:cubicBezTo>
                          <a:pt x="5237788" y="1308377"/>
                          <a:pt x="5214283" y="1564102"/>
                          <a:pt x="5237284" y="1695233"/>
                        </a:cubicBezTo>
                        <a:cubicBezTo>
                          <a:pt x="5260285" y="1826364"/>
                          <a:pt x="5220349" y="2088435"/>
                          <a:pt x="5237284" y="2323098"/>
                        </a:cubicBezTo>
                        <a:cubicBezTo>
                          <a:pt x="5254219" y="2557761"/>
                          <a:pt x="5241647" y="2947211"/>
                          <a:pt x="5237284" y="3139321"/>
                        </a:cubicBezTo>
                        <a:cubicBezTo>
                          <a:pt x="4935200" y="3159929"/>
                          <a:pt x="4738009" y="3121227"/>
                          <a:pt x="4530251" y="3139321"/>
                        </a:cubicBezTo>
                        <a:cubicBezTo>
                          <a:pt x="4322493" y="3157415"/>
                          <a:pt x="4142406" y="3119895"/>
                          <a:pt x="3927963" y="3139321"/>
                        </a:cubicBezTo>
                        <a:cubicBezTo>
                          <a:pt x="3713520" y="3158747"/>
                          <a:pt x="3456479" y="3170566"/>
                          <a:pt x="3168557" y="3139321"/>
                        </a:cubicBezTo>
                        <a:cubicBezTo>
                          <a:pt x="2880635" y="3108076"/>
                          <a:pt x="2876389" y="3152117"/>
                          <a:pt x="2618642" y="3139321"/>
                        </a:cubicBezTo>
                        <a:cubicBezTo>
                          <a:pt x="2360895" y="3126525"/>
                          <a:pt x="2267406" y="3168639"/>
                          <a:pt x="2016354" y="3139321"/>
                        </a:cubicBezTo>
                        <a:cubicBezTo>
                          <a:pt x="1765302" y="3110003"/>
                          <a:pt x="1672729" y="3169978"/>
                          <a:pt x="1361694" y="3139321"/>
                        </a:cubicBezTo>
                        <a:cubicBezTo>
                          <a:pt x="1050659" y="3108664"/>
                          <a:pt x="983580" y="3150987"/>
                          <a:pt x="759406" y="3139321"/>
                        </a:cubicBezTo>
                        <a:cubicBezTo>
                          <a:pt x="535232" y="3127655"/>
                          <a:pt x="180614" y="3173307"/>
                          <a:pt x="0" y="3139321"/>
                        </a:cubicBezTo>
                        <a:cubicBezTo>
                          <a:pt x="-25585" y="2836052"/>
                          <a:pt x="18766" y="2755785"/>
                          <a:pt x="0" y="2511457"/>
                        </a:cubicBezTo>
                        <a:cubicBezTo>
                          <a:pt x="-18766" y="2267129"/>
                          <a:pt x="-24460" y="2164026"/>
                          <a:pt x="0" y="1946379"/>
                        </a:cubicBezTo>
                        <a:cubicBezTo>
                          <a:pt x="24460" y="1728732"/>
                          <a:pt x="21829" y="1629907"/>
                          <a:pt x="0" y="1318515"/>
                        </a:cubicBezTo>
                        <a:cubicBezTo>
                          <a:pt x="-21829" y="1007123"/>
                          <a:pt x="-17704" y="1002616"/>
                          <a:pt x="0" y="753437"/>
                        </a:cubicBezTo>
                        <a:cubicBezTo>
                          <a:pt x="17704" y="504258"/>
                          <a:pt x="-28621" y="1783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u="sng">
                <a:cs typeface="Calibri"/>
              </a:rPr>
              <a:t>Преимущества: </a:t>
            </a:r>
          </a:p>
          <a:p>
            <a:pPr marL="285750" indent="-285750" algn="just">
              <a:buFont typeface="Courier New"/>
              <a:buChar char="o"/>
            </a:pPr>
            <a:r>
              <a:rPr lang="ru-RU">
                <a:cs typeface="Calibri"/>
              </a:rPr>
              <a:t>Метод позволяет соединить широкий охват проблем и глубину их осмысления. </a:t>
            </a:r>
          </a:p>
          <a:p>
            <a:pPr marL="285750" indent="-285750" algn="just">
              <a:buFont typeface="Courier New"/>
              <a:buChar char="o"/>
            </a:pPr>
            <a:r>
              <a:rPr lang="ru-RU">
                <a:cs typeface="Calibri"/>
              </a:rPr>
              <a:t>Игровая форма соответствует логике деятельности, включает момент социального взаимодействия. </a:t>
            </a:r>
          </a:p>
          <a:p>
            <a:pPr marL="285750" indent="-285750" algn="just">
              <a:buFont typeface="Courier New"/>
              <a:buChar char="o"/>
            </a:pPr>
            <a:r>
              <a:rPr lang="ru-RU">
                <a:cs typeface="Calibri"/>
              </a:rPr>
              <a:t>Игровой компонент способствует большей вовлеченности обучаемых. </a:t>
            </a:r>
          </a:p>
          <a:p>
            <a:pPr marL="285750" indent="-285750" algn="just">
              <a:buFont typeface="Courier New"/>
              <a:buChar char="o"/>
            </a:pPr>
            <a:r>
              <a:rPr lang="ru-RU">
                <a:cs typeface="Calibri"/>
              </a:rPr>
              <a:t>Деловая игра насыщена обратной связью, причем более содержательной по сравнению с применяемой в традиционных методах.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40E84C-047D-4638-1B84-A127D1D0A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cxnSp>
        <p:nvCxnSpPr>
          <p:cNvPr id="8" name="Соединитель: изогнутый 7">
            <a:extLst>
              <a:ext uri="{FF2B5EF4-FFF2-40B4-BE49-F238E27FC236}">
                <a16:creationId xmlns:a16="http://schemas.microsoft.com/office/drawing/2014/main" xmlns="" id="{F67E3375-1253-01E0-B470-F9AB397D9732}"/>
              </a:ext>
            </a:extLst>
          </p:cNvPr>
          <p:cNvCxnSpPr>
            <a:cxnSpLocks/>
          </p:cNvCxnSpPr>
          <p:nvPr/>
        </p:nvCxnSpPr>
        <p:spPr>
          <a:xfrm>
            <a:off x="6430617" y="2126974"/>
            <a:ext cx="2594113" cy="745435"/>
          </a:xfrm>
          <a:prstGeom prst="curvedConnector3">
            <a:avLst>
              <a:gd name="adj1" fmla="val 97126"/>
            </a:avLst>
          </a:prstGeom>
          <a:ln w="57150">
            <a:solidFill>
              <a:schemeClr val="accent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xmlns="" id="{42F8DD1A-546C-130A-E9A3-62961C6D1E8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54148" y="4388750"/>
            <a:ext cx="1669774" cy="898355"/>
          </a:xfrm>
          <a:prstGeom prst="curvedConnector3">
            <a:avLst>
              <a:gd name="adj1" fmla="val -13690"/>
            </a:avLst>
          </a:prstGeom>
          <a:ln w="57150">
            <a:solidFill>
              <a:schemeClr val="accent2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826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E448A9-9A21-8C9F-206C-3C2548AC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17" y="675455"/>
            <a:ext cx="10659110" cy="8159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Что такое интерактивная лекция?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D9CF4E-59AF-1F20-848F-55B29FB13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677" y="1533711"/>
            <a:ext cx="9686096" cy="1021985"/>
          </a:xfrm>
          <a:ln w="28575">
            <a:prstDash val="dash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/>
          </a:bodyPr>
          <a:lstStyle/>
          <a:p>
            <a:pPr marL="0" indent="457200" algn="just">
              <a:buNone/>
            </a:pPr>
            <a:r>
              <a:rPr lang="ru-RU" sz="2400" b="1">
                <a:cs typeface="Calibri"/>
              </a:rPr>
              <a:t>Интерактивная (проблемная) лекция</a:t>
            </a:r>
            <a:r>
              <a:rPr lang="ru-RU" sz="2400">
                <a:cs typeface="Calibri"/>
              </a:rPr>
              <a:t> — выступление преподавателя перед большой аудиторией, включающее дискуссии, использование презентаций или видеоматериалов, мозговой штурм, мотивационную речь.</a:t>
            </a:r>
            <a:endParaRPr lang="ru-RU" sz="240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B8B636DE-34B5-B067-D550-E468DD81B62C}"/>
              </a:ext>
            </a:extLst>
          </p:cNvPr>
          <p:cNvSpPr/>
          <p:nvPr/>
        </p:nvSpPr>
        <p:spPr>
          <a:xfrm>
            <a:off x="5171342" y="2685560"/>
            <a:ext cx="2614247" cy="1324707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>
                <a:solidFill>
                  <a:schemeClr val="tx1"/>
                </a:solidFill>
                <a:latin typeface="Calibri"/>
              </a:rPr>
              <a:t>Чем она характерна?</a:t>
            </a:r>
            <a:r>
              <a:rPr lang="ru-RU" sz="24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​</a:t>
            </a:r>
            <a:endParaRPr lang="ru-RU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xmlns="" id="{8DC82417-D8DF-4FBA-566C-CB6D4114ADD7}"/>
              </a:ext>
            </a:extLst>
          </p:cNvPr>
          <p:cNvSpPr/>
          <p:nvPr/>
        </p:nvSpPr>
        <p:spPr>
          <a:xfrm>
            <a:off x="622135" y="2887795"/>
            <a:ext cx="2239107" cy="1606063"/>
          </a:xfrm>
          <a:prstGeom prst="flowChartConnector">
            <a:avLst/>
          </a:prstGeom>
          <a:noFill/>
          <a:ln w="285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>
                <a:cs typeface="Calibri"/>
              </a:rPr>
              <a:t>Интерактивна</a:t>
            </a:r>
            <a:endParaRPr lang="ru-RU"/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xmlns="" id="{44B7A430-06D8-54FA-121F-5F6893F1E2E7}"/>
              </a:ext>
            </a:extLst>
          </p:cNvPr>
          <p:cNvSpPr/>
          <p:nvPr/>
        </p:nvSpPr>
        <p:spPr>
          <a:xfrm>
            <a:off x="9466383" y="2734407"/>
            <a:ext cx="1969477" cy="1617785"/>
          </a:xfrm>
          <a:prstGeom prst="flowChartConnector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chemeClr val="tx1"/>
                </a:solidFill>
                <a:cs typeface="Calibri"/>
              </a:rPr>
              <a:t>Это все же лекция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xmlns="" id="{AC884449-C7B9-9FF2-8A44-4872CC0BB27C}"/>
              </a:ext>
            </a:extLst>
          </p:cNvPr>
          <p:cNvSpPr/>
          <p:nvPr/>
        </p:nvSpPr>
        <p:spPr>
          <a:xfrm>
            <a:off x="5759025" y="5271816"/>
            <a:ext cx="2039816" cy="1324708"/>
          </a:xfrm>
          <a:prstGeom prst="flowChartConnector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Calibri"/>
              </a:rPr>
              <a:t>Регулируема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xmlns="" id="{F8FA99C6-BFBE-EE56-A3A0-FB1A65F893E9}"/>
              </a:ext>
            </a:extLst>
          </p:cNvPr>
          <p:cNvSpPr/>
          <p:nvPr/>
        </p:nvSpPr>
        <p:spPr>
          <a:xfrm>
            <a:off x="8188568" y="4352191"/>
            <a:ext cx="2297724" cy="1817077"/>
          </a:xfrm>
          <a:prstGeom prst="flowChartConnector">
            <a:avLst/>
          </a:prstGeom>
          <a:noFill/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chemeClr val="tx1"/>
                </a:solidFill>
                <a:cs typeface="Calibri"/>
              </a:rPr>
              <a:t>Двусторонний процесс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xmlns="" id="{9DC66622-0DA0-F8EE-6247-38C7C238755E}"/>
              </a:ext>
            </a:extLst>
          </p:cNvPr>
          <p:cNvSpPr/>
          <p:nvPr/>
        </p:nvSpPr>
        <p:spPr>
          <a:xfrm>
            <a:off x="3991433" y="4729135"/>
            <a:ext cx="1676401" cy="1324708"/>
          </a:xfrm>
          <a:prstGeom prst="flowChartConnector">
            <a:avLst/>
          </a:prstGeom>
          <a:noFill/>
          <a:ln w="5715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Calibri"/>
              </a:rPr>
              <a:t>Активна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xmlns="" id="{2E892F84-D6A6-487C-70A8-4113785301AE}"/>
              </a:ext>
            </a:extLst>
          </p:cNvPr>
          <p:cNvSpPr/>
          <p:nvPr/>
        </p:nvSpPr>
        <p:spPr>
          <a:xfrm>
            <a:off x="1740877" y="5020407"/>
            <a:ext cx="2028093" cy="1535723"/>
          </a:xfrm>
          <a:prstGeom prst="flowChartConnector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chemeClr val="tx1"/>
                </a:solidFill>
                <a:ea typeface="+mn-lt"/>
                <a:cs typeface="+mn-lt"/>
              </a:rPr>
              <a:t>Эффективна</a:t>
            </a:r>
            <a:endParaRPr lang="ru-RU">
              <a:solidFill>
                <a:schemeClr val="tx1"/>
              </a:solidFill>
              <a:cs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0E61E24-8A94-C8A3-002E-6FACE61EE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912AF78D-93C3-D5F1-A5C1-DB382B3CF537}"/>
              </a:ext>
            </a:extLst>
          </p:cNvPr>
          <p:cNvCxnSpPr>
            <a:cxnSpLocks/>
          </p:cNvCxnSpPr>
          <p:nvPr/>
        </p:nvCxnSpPr>
        <p:spPr>
          <a:xfrm flipH="1">
            <a:off x="3219960" y="3211402"/>
            <a:ext cx="1511066" cy="173606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64864FA7-8C48-D5E5-A335-1B9E6F735D2C}"/>
              </a:ext>
            </a:extLst>
          </p:cNvPr>
          <p:cNvCxnSpPr>
            <a:cxnSpLocks/>
          </p:cNvCxnSpPr>
          <p:nvPr/>
        </p:nvCxnSpPr>
        <p:spPr>
          <a:xfrm>
            <a:off x="7991061" y="3211402"/>
            <a:ext cx="1346369" cy="86803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BD59C994-5C83-8561-F8CF-AD5780DE63DF}"/>
              </a:ext>
            </a:extLst>
          </p:cNvPr>
          <p:cNvCxnSpPr>
            <a:cxnSpLocks/>
          </p:cNvCxnSpPr>
          <p:nvPr/>
        </p:nvCxnSpPr>
        <p:spPr>
          <a:xfrm>
            <a:off x="7552720" y="3836634"/>
            <a:ext cx="994932" cy="657224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: изогнутый 21">
            <a:extLst>
              <a:ext uri="{FF2B5EF4-FFF2-40B4-BE49-F238E27FC236}">
                <a16:creationId xmlns:a16="http://schemas.microsoft.com/office/drawing/2014/main" xmlns="" id="{4BB2B1F6-F5BE-EC16-E152-FCD3E5FD198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96370" y="3632786"/>
            <a:ext cx="2260292" cy="1267380"/>
          </a:xfrm>
          <a:prstGeom prst="curvedConnector3">
            <a:avLst>
              <a:gd name="adj1" fmla="val 94852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4AAB7145-7034-6651-E1C7-FD61F9007C7B}"/>
              </a:ext>
            </a:extLst>
          </p:cNvPr>
          <p:cNvCxnSpPr>
            <a:cxnSpLocks/>
          </p:cNvCxnSpPr>
          <p:nvPr/>
        </p:nvCxnSpPr>
        <p:spPr>
          <a:xfrm flipH="1">
            <a:off x="4952242" y="3932574"/>
            <a:ext cx="671896" cy="759394"/>
          </a:xfrm>
          <a:prstGeom prst="straightConnector1">
            <a:avLst/>
          </a:prstGeom>
          <a:ln w="57150">
            <a:solidFill>
              <a:schemeClr val="accent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43FCC857-704D-4836-E5DD-EB5451D49AB0}"/>
              </a:ext>
            </a:extLst>
          </p:cNvPr>
          <p:cNvCxnSpPr/>
          <p:nvPr/>
        </p:nvCxnSpPr>
        <p:spPr>
          <a:xfrm>
            <a:off x="6629400" y="4165246"/>
            <a:ext cx="79513" cy="993163"/>
          </a:xfrm>
          <a:prstGeom prst="straightConnector1">
            <a:avLst/>
          </a:prstGeom>
          <a:ln w="5715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461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99B5B3C5-A599-465B-B2B9-866E8B2087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C84982-7DD0-43B1-8A2D-BFA4DF1B4E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Decorative Circles">
            <a:extLst>
              <a:ext uri="{FF2B5EF4-FFF2-40B4-BE49-F238E27FC236}">
                <a16:creationId xmlns:a16="http://schemas.microsoft.com/office/drawing/2014/main" xmlns="" id="{1D912E1C-3BBA-42F0-A3EE-FEC382E723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FEEAC76-E273-46A8-8F8E-CE59860FE7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76594A0E-9400-45AD-A431-1DA1C0B289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20916D6C-D32F-42B6-8512-CD5EDB8F2B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3834846D-59C6-40F4-907C-F1A4689B58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5A257CDF-2E36-4DC7-8EE4-5CD8F8ECAC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D5B26E0E-A115-4AE2-82D8-76BB93CC49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755058DB-7E01-4E95-BF59-983AA1BBB3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810F7E2-23F3-44D6-B09E-71E5565360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9D5C391-E1DB-410A-A78C-ED3BBDFF07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77C4944D-9373-4283-BCAA-927A031665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804C521-2D9F-4CE4-AFD3-D4F1551FEC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55AC65C-13EF-4182-AA3C-62BE165CC0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40DA8D2-FA4B-4282-9D44-48C27B63A1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99065014-CB18-414D-A527-31ECC45700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8F39E27A-56C1-4328-8DF1-2DA147C784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1FD5705B-63E0-4364-B909-EC902FEAAC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B7E355D-DAEA-4421-B67A-FA13C0FBDC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CEF873-059D-7F49-93F9-E606C041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52" y="2168478"/>
            <a:ext cx="4170295" cy="11254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Заключение</a:t>
            </a:r>
            <a:endParaRPr lang="en-US" dirty="0"/>
          </a:p>
        </p:txBody>
      </p:sp>
      <p:grpSp>
        <p:nvGrpSpPr>
          <p:cNvPr id="37" name="decorative circles">
            <a:extLst>
              <a:ext uri="{FF2B5EF4-FFF2-40B4-BE49-F238E27FC236}">
                <a16:creationId xmlns:a16="http://schemas.microsoft.com/office/drawing/2014/main" xmlns="" id="{61D9147E-6246-4344-B99C-7E58532D8C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870062" y="289695"/>
            <a:ext cx="4971115" cy="6138399"/>
            <a:chOff x="6870062" y="289695"/>
            <a:chExt cx="4971115" cy="613839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B9D06285-CD49-4308-BDD4-0AF48D39BE4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D4A3886-A465-4577-99CE-251AA7B923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74736" y="5667686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6B4A1D21-7CBB-44D9-A528-DB74C3107E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27805" y="5275653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73600DE0-90F9-4BD7-A084-ECB65A27BB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069847" y="59428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EC243907-3995-49EB-94E9-35C68C13C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181540" y="655922"/>
              <a:ext cx="466441" cy="46644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4629A2DC-7066-4487-A307-68F210722C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D0508B2B-067E-421A-9C09-522CFF39FB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163367" y="6122314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89BA730-4DAE-4702-A5C5-013F9CEB09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870062" y="5959435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ACA04D8-D550-DC6D-480D-A54290738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85" r="13215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201FFC-29A0-2E68-89FB-C3A408854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0D50596-E24F-2B9D-EC71-F26A0C9D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95" y1="64323" x2="62207" y2="61328"/>
                        <a14:foregroundMark x1="62402" y1="61198" x2="62402" y2="61198"/>
                        <a14:foregroundMark x1="52441" y1="69010" x2="56348" y2="69531"/>
                        <a14:foregroundMark x1="36621" y1="56771" x2="38379" y2="49219"/>
                        <a14:foregroundMark x1="38086" y1="52083" x2="41406" y2="42839"/>
                        <a14:foregroundMark x1="41406" y1="42839" x2="51367" y2="42188"/>
                        <a14:foregroundMark x1="48633" y1="41797" x2="50684" y2="38542"/>
                        <a14:foregroundMark x1="49023" y1="41927" x2="51172" y2="36068"/>
                        <a14:foregroundMark x1="51270" y1="36068" x2="51367" y2="42318"/>
                        <a14:foregroundMark x1="51465" y1="37370" x2="50586" y2="35938"/>
                        <a14:foregroundMark x1="50488" y1="36719" x2="51367" y2="35547"/>
                        <a14:foregroundMark x1="51953" y1="37500" x2="51270" y2="36198"/>
                        <a14:foregroundMark x1="51855" y1="36849" x2="51855" y2="35417"/>
                        <a14:foregroundMark x1="51465" y1="35547" x2="51465" y2="39714"/>
                        <a14:foregroundMark x1="64551" y1="41797" x2="64258" y2="41406"/>
                        <a14:backgroundMark x1="49216" y1="37543" x2="48459" y2="40093"/>
                        <a14:backgroundMark x1="50195" y1="34245" x2="49809" y2="35547"/>
                        <a14:backgroundMark x1="49212" y1="37288" x2="48828" y2="40104"/>
                        <a14:backgroundMark x1="52305" y1="35547" x2="57129" y2="30469"/>
                        <a14:backgroundMark x1="47954" y1="40126" x2="49235" y2="38778"/>
                        <a14:backgroundMark x1="57129" y1="30469" x2="53038" y2="3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901" y="3463166"/>
            <a:ext cx="5331332" cy="3998499"/>
          </a:xfrm>
          <a:prstGeom prst="rect">
            <a:avLst/>
          </a:prstGeom>
        </p:spPr>
      </p:pic>
      <p:sp>
        <p:nvSpPr>
          <p:cNvPr id="32" name="Блок-схема: узел 31">
            <a:extLst>
              <a:ext uri="{FF2B5EF4-FFF2-40B4-BE49-F238E27FC236}">
                <a16:creationId xmlns:a16="http://schemas.microsoft.com/office/drawing/2014/main" xmlns="" id="{A92CC7FA-72A4-8C52-EAD5-D23650A50232}"/>
              </a:ext>
            </a:extLst>
          </p:cNvPr>
          <p:cNvSpPr/>
          <p:nvPr/>
        </p:nvSpPr>
        <p:spPr>
          <a:xfrm>
            <a:off x="623511" y="5989974"/>
            <a:ext cx="256342" cy="243459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>
            <a:extLst>
              <a:ext uri="{FF2B5EF4-FFF2-40B4-BE49-F238E27FC236}">
                <a16:creationId xmlns:a16="http://schemas.microsoft.com/office/drawing/2014/main" xmlns="" id="{5F418045-EE5C-39C6-B084-436DF9F607D1}"/>
              </a:ext>
            </a:extLst>
          </p:cNvPr>
          <p:cNvSpPr/>
          <p:nvPr/>
        </p:nvSpPr>
        <p:spPr>
          <a:xfrm>
            <a:off x="94660" y="4235295"/>
            <a:ext cx="601079" cy="541804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>
            <a:extLst>
              <a:ext uri="{FF2B5EF4-FFF2-40B4-BE49-F238E27FC236}">
                <a16:creationId xmlns:a16="http://schemas.microsoft.com/office/drawing/2014/main" xmlns="" id="{B5D37AAE-0E46-B948-42FF-BF2A76590711}"/>
              </a:ext>
            </a:extLst>
          </p:cNvPr>
          <p:cNvSpPr/>
          <p:nvPr/>
        </p:nvSpPr>
        <p:spPr>
          <a:xfrm>
            <a:off x="1997765" y="4212435"/>
            <a:ext cx="45719" cy="45719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6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6965FEFA-9F19-4A53-8995-C4B3D0DBE4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0DFCF12-97D2-4E81-A77E-27A35C3921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27DEFA-77C8-8BD8-3FBC-2DEC6860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54" y="664320"/>
            <a:ext cx="6168331" cy="958153"/>
          </a:xfrm>
        </p:spPr>
        <p:txBody>
          <a:bodyPr anchor="b">
            <a:normAutofit/>
          </a:bodyPr>
          <a:lstStyle/>
          <a:p>
            <a:r>
              <a:rPr lang="ru-RU" sz="4800" dirty="0"/>
              <a:t>Вопросы анкеты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B24B48-50D6-CDC4-FC05-AEBF42D31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09" y="1717430"/>
            <a:ext cx="6672422" cy="478777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ru-RU">
                <a:cs typeface="Calibri"/>
              </a:rPr>
              <a:t>На каком курсе Вы обучаетесь?</a:t>
            </a:r>
            <a:endParaRPr lang="ru-RU"/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>
                <a:cs typeface="Calibri"/>
              </a:rPr>
              <a:t>Какие методики обучения, применяемые на факультете, Вы считаете эффективными?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>
                <a:cs typeface="Calibri"/>
              </a:rPr>
              <a:t>Какие методики обучения, применяемые на факультете, Вы считаете не эффективными?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>
                <a:cs typeface="Calibri"/>
              </a:rPr>
              <a:t>Какой формат практических занятий Вы предпочитаете?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>
                <a:cs typeface="Calibri"/>
              </a:rPr>
              <a:t>Какой формат лекционных занятий вы предпочитаете?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>
                <a:cs typeface="Calibri"/>
              </a:rPr>
              <a:t>Как улучшить вовлечённость студентов в учебный процесс во время лекционных и практических занятий?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>
                <a:cs typeface="Calibri"/>
              </a:rPr>
              <a:t>Как Вы готовитесь к практическому занятию?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>
                <a:cs typeface="Calibri"/>
              </a:rPr>
              <a:t>Хотели бы Вы внести какие-то нововведения в методики преподавания? Если да, то какие?</a:t>
            </a:r>
          </a:p>
          <a:p>
            <a:pPr>
              <a:buClr>
                <a:srgbClr val="B1005E"/>
              </a:buClr>
            </a:pPr>
            <a:endParaRPr lang="ru-RU">
              <a:cs typeface="Calibri"/>
            </a:endParaRPr>
          </a:p>
        </p:txBody>
      </p:sp>
      <p:grpSp>
        <p:nvGrpSpPr>
          <p:cNvPr id="41" name="decorative circles">
            <a:extLst>
              <a:ext uri="{FF2B5EF4-FFF2-40B4-BE49-F238E27FC236}">
                <a16:creationId xmlns:a16="http://schemas.microsoft.com/office/drawing/2014/main" xmlns="" id="{88C16691-9DA5-4C39-AF4D-8B07E2FEB0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132461" y="220046"/>
            <a:ext cx="3455469" cy="4723381"/>
            <a:chOff x="8132461" y="220046"/>
            <a:chExt cx="3455469" cy="472338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FE3AD45C-DA8B-44C8-B0D5-CD97AFA6F2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1858" y="4716692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A8DB9029-97B8-4D59-A36E-4A5B7CC78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23226" y="4129921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D7661242-F0D0-4B64-9FDC-E4B8017DA9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2461" y="4194350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E685500D-E012-41E3-8946-63C336D450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004744" y="220046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9B0274D5-E350-4115-814A-198C46304B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241342" y="397053"/>
              <a:ext cx="346588" cy="3465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42E5CE15-4AAC-49EC-933D-D150BAB2DC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241342" y="108730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BF052D7-0822-A1CD-443B-9ED9E587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" r="22586" b="-3"/>
          <a:stretch/>
        </p:blipFill>
        <p:spPr>
          <a:xfrm>
            <a:off x="7181870" y="262980"/>
            <a:ext cx="3486122" cy="3486122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88F56DA4-2446-4D2D-A013-FC97DA4D10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8631" t="16485" r="52721" b="17441"/>
          <a:stretch/>
        </p:blipFill>
        <p:spPr>
          <a:xfrm>
            <a:off x="10854666" y="743641"/>
            <a:ext cx="1334286" cy="3077509"/>
          </a:xfrm>
          <a:prstGeom prst="rect">
            <a:avLst/>
          </a:prstGeom>
        </p:spPr>
      </p:pic>
      <p:sp>
        <p:nvSpPr>
          <p:cNvPr id="51" name="Oval 2">
            <a:extLst>
              <a:ext uri="{FF2B5EF4-FFF2-40B4-BE49-F238E27FC236}">
                <a16:creationId xmlns:a16="http://schemas.microsoft.com/office/drawing/2014/main" xmlns="" id="{DC69F35D-48F8-4A61-BD90-D1E560087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45799" y="3890057"/>
            <a:ext cx="3043153" cy="2967943"/>
          </a:xfrm>
          <a:custGeom>
            <a:avLst/>
            <a:gdLst>
              <a:gd name="connsiteX0" fmla="*/ 2361523 w 4051324"/>
              <a:gd name="connsiteY0" fmla="*/ 0 h 3951198"/>
              <a:gd name="connsiteX1" fmla="*/ 4031372 w 4051324"/>
              <a:gd name="connsiteY1" fmla="*/ 691674 h 3951198"/>
              <a:gd name="connsiteX2" fmla="*/ 4051324 w 4051324"/>
              <a:gd name="connsiteY2" fmla="*/ 713627 h 3951198"/>
              <a:gd name="connsiteX3" fmla="*/ 4051324 w 4051324"/>
              <a:gd name="connsiteY3" fmla="*/ 3951198 h 3951198"/>
              <a:gd name="connsiteX4" fmla="*/ 618807 w 4051324"/>
              <a:gd name="connsiteY4" fmla="*/ 3951198 h 3951198"/>
              <a:gd name="connsiteX5" fmla="*/ 539257 w 4051324"/>
              <a:gd name="connsiteY5" fmla="*/ 3863671 h 3951198"/>
              <a:gd name="connsiteX6" fmla="*/ 0 w 4051324"/>
              <a:gd name="connsiteY6" fmla="*/ 2361523 h 3951198"/>
              <a:gd name="connsiteX7" fmla="*/ 2361523 w 4051324"/>
              <a:gd name="connsiteY7" fmla="*/ 0 h 395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1324" h="3951198">
                <a:moveTo>
                  <a:pt x="2361523" y="0"/>
                </a:moveTo>
                <a:cubicBezTo>
                  <a:pt x="3013639" y="0"/>
                  <a:pt x="3604020" y="264323"/>
                  <a:pt x="4031372" y="691674"/>
                </a:cubicBezTo>
                <a:lnTo>
                  <a:pt x="4051324" y="713627"/>
                </a:lnTo>
                <a:lnTo>
                  <a:pt x="4051324" y="3951198"/>
                </a:lnTo>
                <a:lnTo>
                  <a:pt x="618807" y="3951198"/>
                </a:lnTo>
                <a:lnTo>
                  <a:pt x="539257" y="3863671"/>
                </a:lnTo>
                <a:cubicBezTo>
                  <a:pt x="202372" y="3455461"/>
                  <a:pt x="0" y="2932125"/>
                  <a:pt x="0" y="2361523"/>
                </a:cubicBezTo>
                <a:cubicBezTo>
                  <a:pt x="0" y="1057290"/>
                  <a:pt x="1057290" y="0"/>
                  <a:pt x="2361523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xmlns="" id="{C5DA7232-C8C3-4303-B245-7279E431A8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2954" t="12147" r="12287" b="24733"/>
          <a:stretch/>
        </p:blipFill>
        <p:spPr>
          <a:xfrm flipH="1">
            <a:off x="9147042" y="3890057"/>
            <a:ext cx="3044958" cy="29679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064CB6-1A54-2C26-2DAB-D630FB854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2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1A977E-C8C4-A75F-FBAE-A5EF40B03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57" y="1620077"/>
            <a:ext cx="3737114" cy="28028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6E3E37-9E8C-D6BA-EB94-BF41D331A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/>
              <a:t>На каком курсе Вы обучаетесь?</a:t>
            </a:r>
          </a:p>
        </p:txBody>
      </p:sp>
      <p:pic>
        <p:nvPicPr>
          <p:cNvPr id="13" name="Рисунок 13">
            <a:extLst>
              <a:ext uri="{FF2B5EF4-FFF2-40B4-BE49-F238E27FC236}">
                <a16:creationId xmlns:a16="http://schemas.microsoft.com/office/drawing/2014/main" xmlns="" id="{56C3CA63-C5C9-F0A2-F9FE-9E7BFC7D2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312590" y="1690688"/>
            <a:ext cx="11697903" cy="4960938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0466DC8-B7F1-47E5-9667-DBA96409E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8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ABC44F-A89B-0DE8-F912-89D0B4B6E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546" y="675455"/>
            <a:ext cx="1065911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Какие методики обучения, применяемые на факультете, Вы считаете эффективными?</a:t>
            </a:r>
            <a:endParaRPr lang="ru-RU" sz="4800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3D940E31-4DC1-A5B8-68A1-205504D8F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274" y="1778733"/>
            <a:ext cx="11159655" cy="4878876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83CD96A-220B-6384-B5CE-1D551236D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81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B8E8B7-6816-866B-7050-E1B6BE89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134" y="675455"/>
            <a:ext cx="1065911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Какие методики обучения, применяемые на факультете, Вы считаете не эффективными?</a:t>
            </a:r>
            <a:endParaRPr lang="ru-RU" sz="4800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B0CB27B6-0C64-F545-54DE-1E853FD55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34" y="1778732"/>
            <a:ext cx="11112522" cy="4972661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359B367-7F87-03AF-8846-BFE7B1B46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3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FD3141-8C75-2A01-1756-B18FF8EA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005" y="593847"/>
            <a:ext cx="1065911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Какой формат практических занятий Вы предпочитаете? 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75A96F06-0B72-7652-99F1-47D6E3232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831" y="1919410"/>
            <a:ext cx="10509035" cy="4937491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0DD0BA-CCE7-35F4-462C-E529E0ADB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1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B2D31C-C79C-7A6A-6649-B329A1E5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45" y="518200"/>
            <a:ext cx="1065911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Какой формат лекционных занятий Вы предпочитаете?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CE6C288C-540F-70A0-A08D-B005D7C08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11916" y="1821373"/>
            <a:ext cx="11774646" cy="4996107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A180D2-8D34-4583-7361-45C26C79E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114440B-45F6-0BE4-5DCE-DAC0C49AD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45" y="1708710"/>
            <a:ext cx="3480955" cy="261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7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448767-565C-09F1-4270-5EBCA3745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411" y="248657"/>
            <a:ext cx="1065911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Как улучшить вовлечённость студентов </a:t>
            </a:r>
            <a:br>
              <a:rPr lang="ru-RU" sz="2800" dirty="0"/>
            </a:br>
            <a:r>
              <a:rPr lang="ru-RU" sz="2800" dirty="0"/>
              <a:t>в учебный процесс во время лекционных и практических занятий?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AB89FD69-8C11-311A-28B8-481704809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432" y="1367815"/>
            <a:ext cx="7149937" cy="5359522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39BA84-E4D6-0802-F194-F564DA98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416FD9-A917-6DBC-A9FD-AF09745BE8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8862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96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3B11C3-FFB7-8C11-76C1-956B9F99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Как Вы готовитесь к практическому занятию?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1A4AAAB3-18DE-1A58-EE83-A44BD96E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072" y="1585046"/>
            <a:ext cx="11317446" cy="4808538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A94B72D-12A4-6C2F-5F23-D0A7E06F2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621F13-922F-BF80-2025-B878DD7D1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009" y="36576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26777"/>
      </p:ext>
    </p:extLst>
  </p:cSld>
  <p:clrMapOvr>
    <a:masterClrMapping/>
  </p:clrMapOvr>
</p:sld>
</file>

<file path=ppt/theme/theme1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254</Words>
  <Application>Microsoft Office PowerPoint</Application>
  <PresentationFormat>Широкоэкранный</PresentationFormat>
  <Paragraphs>60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Gill Sans Nova</vt:lpstr>
      <vt:lpstr>ConfettiVTI</vt:lpstr>
      <vt:lpstr>      Современные методики преподавания в высшей школе: взгляд студентов</vt:lpstr>
      <vt:lpstr>Вопросы анкеты</vt:lpstr>
      <vt:lpstr>На каком курсе Вы обучаетесь?</vt:lpstr>
      <vt:lpstr>Какие методики обучения, применяемые на факультете, Вы считаете эффективными?</vt:lpstr>
      <vt:lpstr>Какие методики обучения, применяемые на факультете, Вы считаете не эффективными?</vt:lpstr>
      <vt:lpstr>Какой формат практических занятий Вы предпочитаете? </vt:lpstr>
      <vt:lpstr>Какой формат лекционных занятий Вы предпочитаете?</vt:lpstr>
      <vt:lpstr>Как улучшить вовлечённость студентов  в учебный процесс во время лекционных и практических занятий?</vt:lpstr>
      <vt:lpstr>Как Вы готовитесь к практическому занятию?</vt:lpstr>
      <vt:lpstr>Хотели бы Вы внести какие-то нововведения  в методику преподавания учебных дисциплин? Если да, то какие?</vt:lpstr>
      <vt:lpstr>Презентация PowerPoint</vt:lpstr>
      <vt:lpstr>Что такое деловая игра?</vt:lpstr>
      <vt:lpstr>Что такое интерактивная лекция?</vt:lpstr>
      <vt:lpstr>Заключение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Коршикова Татьяна Николаевна</dc:creator>
  <cp:lastModifiedBy>Георгий Захаров</cp:lastModifiedBy>
  <cp:revision>17</cp:revision>
  <dcterms:created xsi:type="dcterms:W3CDTF">2022-11-15T09:53:56Z</dcterms:created>
  <dcterms:modified xsi:type="dcterms:W3CDTF">2022-11-24T12:12:24Z</dcterms:modified>
</cp:coreProperties>
</file>