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14"/>
  </p:normalViewPr>
  <p:slideViewPr>
    <p:cSldViewPr snapToGrid="0" snapToObjects="1">
      <p:cViewPr varScale="1">
        <p:scale>
          <a:sx n="109" d="100"/>
          <a:sy n="109" d="100"/>
        </p:scale>
        <p:origin x="55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2C4EE-B6F2-FB48-ACAD-344F30101C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8394DD-AF1C-F346-91D1-69F51D8A71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939C4B-C4ED-E846-BCB0-E6DC7F79D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69B29-9700-3042-A6D8-B64514ACBA1D}" type="datetimeFigureOut">
              <a:rPr lang="x-none" smtClean="0"/>
              <a:pPr/>
              <a:t>19.05.2023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A9C2D3-F3EB-6A40-9443-8F28651DA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338581-04A2-3D42-A78B-A3C431E43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7A26F-7322-7940-ABEC-800C2056741B}" type="slidenum">
              <a:rPr lang="x-none" smtClean="0"/>
              <a:pPr/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A59B97-FE24-9245-A186-BD6F169262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877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59C54-906D-F943-8F4C-24F632CA6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E38FA2-0DBE-FE43-911A-C0C734BD72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ACC80-DCBE-1A40-A0CF-C36FDAEE3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69B29-9700-3042-A6D8-B64514ACBA1D}" type="datetimeFigureOut">
              <a:rPr lang="x-none" smtClean="0"/>
              <a:pPr/>
              <a:t>19.05.2023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5FAE9-BD6B-6A44-AFFF-8DD9546AE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B738AC-356A-0A49-98AB-0557E47EC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7A26F-7322-7940-ABEC-800C2056741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28089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8C85EE-8142-6445-A785-5EB6DCEC30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7394FB-DF78-744C-BAD7-ED083BBE1A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C0F753-F9F0-6446-866B-060B1C021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69B29-9700-3042-A6D8-B64514ACBA1D}" type="datetimeFigureOut">
              <a:rPr lang="x-none" smtClean="0"/>
              <a:pPr/>
              <a:t>19.05.2023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04143D-B22C-6746-8676-A5808C79E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9D636E-5DD7-0B4A-B81D-A730BBD09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7A26F-7322-7940-ABEC-800C2056741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95913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2F290-66D9-3546-9AAB-357C66FB1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EFB243-BC55-5643-AB0E-609E12AC17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E93A2A-25A1-2142-96A1-045091CCC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69B29-9700-3042-A6D8-B64514ACBA1D}" type="datetimeFigureOut">
              <a:rPr lang="x-none" smtClean="0"/>
              <a:pPr/>
              <a:t>19.05.2023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FC8493-7002-FB49-8A66-5C6F6C7F7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FF280-D1B3-3C43-BFB9-30E44C7DC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7A26F-7322-7940-ABEC-800C2056741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6412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07810-17FF-C944-A4DE-4F5D4D09D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0747A6-C1BA-4340-A734-E1E9128668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BF518F-4F5D-5441-9A06-2E7195B3C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69B29-9700-3042-A6D8-B64514ACBA1D}" type="datetimeFigureOut">
              <a:rPr lang="x-none" smtClean="0"/>
              <a:pPr/>
              <a:t>19.05.2023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392D50-C73F-E848-943E-68A6D2F7B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AD35A6-7419-1344-8738-D749E0048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7A26F-7322-7940-ABEC-800C2056741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59232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AF8E2-5CC8-7244-B1F3-672768F00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38371-B4A9-0D4F-AC5F-3B4247471D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E5EB29-3A32-544B-8BAD-A3FCEE2C33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9755E3-7DF0-5249-8F8A-81078848F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69B29-9700-3042-A6D8-B64514ACBA1D}" type="datetimeFigureOut">
              <a:rPr lang="x-none" smtClean="0"/>
              <a:pPr/>
              <a:t>19.05.2023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A66228-DEA2-D34E-ABFC-3CDE25FA3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26F834-A7D5-4047-9E30-8F5CBD98D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7A26F-7322-7940-ABEC-800C2056741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88766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29BF9-2F1A-A64C-9B07-D6D09A8F8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EB0A1D-9EA7-5A47-8ADD-11546A6BF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008AAA-DCA4-5240-B315-17EEC4098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CB5E6F-AD9A-A341-A552-28A122FC01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9D34A8-7AAE-434F-9F3A-4345E3F550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CFEBB8-77DA-0B47-A731-342773751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69B29-9700-3042-A6D8-B64514ACBA1D}" type="datetimeFigureOut">
              <a:rPr lang="x-none" smtClean="0"/>
              <a:pPr/>
              <a:t>19.05.2023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F0F4A8-A466-E046-9E2C-F4C58BC58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7F2AD3-D037-9749-91A3-37FE82FC2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7A26F-7322-7940-ABEC-800C2056741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99584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CC101-4860-804B-A475-2FFAFEBA2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3C6AD3-BEE2-8E45-A05C-C9D424E36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69B29-9700-3042-A6D8-B64514ACBA1D}" type="datetimeFigureOut">
              <a:rPr lang="x-none" smtClean="0"/>
              <a:pPr/>
              <a:t>19.05.2023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4493FC-F01D-6547-B467-E1D82BFBC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E11CB8-DF7A-724D-8A4D-4063BFB47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7A26F-7322-7940-ABEC-800C2056741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29875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1C03B3-0BE0-AC41-838B-F38A3DBF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69B29-9700-3042-A6D8-B64514ACBA1D}" type="datetimeFigureOut">
              <a:rPr lang="x-none" smtClean="0"/>
              <a:pPr/>
              <a:t>19.05.2023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0CF1EE-8DEE-F746-A32F-986D7FAE7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C836C0-5C88-D14F-9A50-4E58CB0F6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7A26F-7322-7940-ABEC-800C2056741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48545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9E054-6F32-9049-B397-9C776829B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6B1A6-63A4-EB46-906C-62038ED03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6857E9-632E-BB49-B83A-D808D3E9C5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2FE4DA-65E4-7C4A-9564-738BFD3B2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69B29-9700-3042-A6D8-B64514ACBA1D}" type="datetimeFigureOut">
              <a:rPr lang="x-none" smtClean="0"/>
              <a:pPr/>
              <a:t>19.05.2023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DFE15E-7E70-4B4C-884D-DBAD616BB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9CB9AA-0179-854B-8A58-A22B392C8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7A26F-7322-7940-ABEC-800C2056741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46806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32B31-CD68-9245-B8DB-9EEECF7EE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1B3B77-13DB-2E41-8C5F-7F9F2C1D6A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D4DCF4-5480-0A4B-9328-A08BE0C3BE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853FD8-4A3C-8144-953A-ED13DD115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69B29-9700-3042-A6D8-B64514ACBA1D}" type="datetimeFigureOut">
              <a:rPr lang="x-none" smtClean="0"/>
              <a:pPr/>
              <a:t>19.05.2023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69DEDA-2B36-7B47-ABB8-C7AF87DF7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9D5239-D9A3-F045-91D8-D88B7C57A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7A26F-7322-7940-ABEC-800C2056741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9712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68A567-A57D-CF4F-A8AD-C8C2F74CD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2A1A8-D8E6-F543-AB57-3F070ADD1D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57D3B1-30B5-B942-A2E7-B0E6472F05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69B29-9700-3042-A6D8-B64514ACBA1D}" type="datetimeFigureOut">
              <a:rPr lang="x-none" smtClean="0"/>
              <a:pPr/>
              <a:t>19.05.2023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B82A1D-C459-8145-BC8E-2D157F2B4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E2049-8419-CA4A-9125-6AC57FDA22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7A26F-7322-7940-ABEC-800C2056741B}" type="slidenum">
              <a:rPr lang="x-none" smtClean="0"/>
              <a:pPr/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E1F22B-CAD4-DB43-9208-5026264B534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581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3EB9F-60F5-E140-8213-28F1162E66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2900" y="1276350"/>
            <a:ext cx="8864600" cy="7239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«Лесопарк Конаковский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» </a:t>
            </a:r>
            <a:endParaRPr lang="x-none" b="1" dirty="0">
              <a:solidFill>
                <a:schemeClr val="accent6">
                  <a:lumMod val="75000"/>
                </a:schemeClr>
              </a:solidFill>
              <a:latin typeface="Avenir Book" panose="02000503020000020003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8300" y="2000250"/>
            <a:ext cx="3835400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Конаковский бор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- это уникальное место в г. Конаково, где можно отдохнуть от городской суеты, насладиться чистейшим воздухом соснового леса и полюбоваться природой и деревянными произведениями, созданными руками человека. </a:t>
            </a:r>
          </a:p>
          <a:p>
            <a:pPr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любимое место всех жителей не только города Конаково, но и соседних районов Тверской и Московской области, ведь красота этого места не оставит равнодушным никого, кто когда-то побывал тут.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nwyfN0MLIC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3700" y="2203450"/>
            <a:ext cx="3401684" cy="3705699"/>
          </a:xfrm>
          <a:prstGeom prst="rect">
            <a:avLst/>
          </a:prstGeom>
        </p:spPr>
      </p:pic>
      <p:pic>
        <p:nvPicPr>
          <p:cNvPr id="7" name="Рисунок 6" descr="FW93dT55X1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9300" y="1807633"/>
            <a:ext cx="2044700" cy="2726267"/>
          </a:xfrm>
          <a:prstGeom prst="rect">
            <a:avLst/>
          </a:prstGeom>
        </p:spPr>
      </p:pic>
      <p:pic>
        <p:nvPicPr>
          <p:cNvPr id="8" name="Рисунок 7" descr="FvzWoY2rDJQ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0450" y="3440868"/>
            <a:ext cx="1962150" cy="2806700"/>
          </a:xfrm>
          <a:prstGeom prst="rect">
            <a:avLst/>
          </a:prstGeom>
        </p:spPr>
      </p:pic>
      <p:pic>
        <p:nvPicPr>
          <p:cNvPr id="9" name="Рисунок 8" descr="oi86E3X-pY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3400" y="3440868"/>
            <a:ext cx="2105025" cy="28067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45025" y="6304002"/>
            <a:ext cx="4343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Исмаилова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Сельми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37 группа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573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5246" y="495300"/>
            <a:ext cx="6426200" cy="57554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Паспорт особо охраняемой природной территории регионального значения - памятника природы «Лесопарк Конаковский» получила жемчужина Конаковского района -  бор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Постановлением Правительства Тверской области от 23.03.2020 № 110-пп утвержден паспорт особо охраняемой природной территории регионального значения – памятника природы «Лесопарк Конаковский». Паспортом утверждено графическое описание местоположения границ и режим особой охраны памятника природы «Лесопарк Конаковский».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Сведения о границах памятника природы «Лесопарк Конаковский» внесены в Единый государственный реестр недвижимости, реестровый номер 69:43-9.1.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Напомним, что значительная часть ООПТ образована в период 80 — 90-х годов и изначально у большинства особо охраняемых природных территорий при образовании отсутствуют данные об их границах и режиме особой охраны, в результате чего не всегда представляется возможным обеспечить соответствующую охрану.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Постановка на кадастровый учет особо охраняемых природных территорий регионального значения (внесение сведений в ЕГРН) и установление режимов использования особо охраняемых природных территорий в Тверской области позволяет обеспечить проведение мероприятий по предупреждению и пресечению нарушений природоохранного законодательства на ООПТ.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Bqjzxj6Ju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4200" y="0"/>
            <a:ext cx="2559050" cy="3412067"/>
          </a:xfrm>
          <a:prstGeom prst="rect">
            <a:avLst/>
          </a:prstGeom>
        </p:spPr>
      </p:pic>
      <p:pic>
        <p:nvPicPr>
          <p:cNvPr id="7" name="Рисунок 6" descr="GRvup7jj9e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3535" y="1532466"/>
            <a:ext cx="2647950" cy="3530600"/>
          </a:xfrm>
          <a:prstGeom prst="rect">
            <a:avLst/>
          </a:prstGeom>
        </p:spPr>
      </p:pic>
      <p:pic>
        <p:nvPicPr>
          <p:cNvPr id="8" name="Рисунок 7" descr="K3h3HXrgU-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4200" y="3234267"/>
            <a:ext cx="2717800" cy="362373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21768" y="117693"/>
            <a:ext cx="4933461" cy="67403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сегодняшний нельзя разводить огонь, где заблагорассудится, причем не только в пожароопасный период, а вообще. Разрешено это делать лишь у одного места, расположенного в непосредственной близости от водных просторов. Там оборудована площадка для мангалов. Запрещены также стоянка и передвижение вне дорог на моторных транспортных средствах и многое другое, о чём будут сообщать баннеры, которые скоро появятся в лесопарке. за всем этим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следят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активисты и специальные патрули. Ежегодно на ООПТ проводится более 200 рейдовых мероприятий, выявляются порядка 100 нарушений режима охраны. С целью предупреждения и пресечения нарушений природоохранного законодательства на особо охраняемых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природных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территориях,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государственными инспекторами в области охраны окружающей среды Тверской области регулярно проводятся проверки, разъяснительные беседы о правилах поведения, режиме особой охраны, ответственности за его нарушение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 descr="gZXgBiMSAW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1" y="0"/>
            <a:ext cx="4527550" cy="2740152"/>
          </a:xfrm>
          <a:prstGeom prst="rect">
            <a:avLst/>
          </a:prstGeom>
        </p:spPr>
      </p:pic>
      <p:pic>
        <p:nvPicPr>
          <p:cNvPr id="7" name="Рисунок 6" descr="Qjy48Q6bpG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1868" y="1963846"/>
            <a:ext cx="4279900" cy="3048000"/>
          </a:xfrm>
          <a:prstGeom prst="rect">
            <a:avLst/>
          </a:prstGeom>
        </p:spPr>
      </p:pic>
      <p:pic>
        <p:nvPicPr>
          <p:cNvPr id="6" name="Рисунок 5" descr="Y6keJaE_N2Q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08410"/>
            <a:ext cx="4298950" cy="284959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383</Words>
  <Application>Microsoft Office PowerPoint</Application>
  <PresentationFormat>Широкоэкранный</PresentationFormat>
  <Paragraphs>7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Arial</vt:lpstr>
      <vt:lpstr>Avenir Book</vt:lpstr>
      <vt:lpstr>Calibri</vt:lpstr>
      <vt:lpstr>Calibri Light</vt:lpstr>
      <vt:lpstr>Times New Roman</vt:lpstr>
      <vt:lpstr>Office Theme</vt:lpstr>
      <vt:lpstr>«Лесопарк Конаковский» 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Microsoft Office User</dc:creator>
  <cp:lastModifiedBy>Коршикова Татьяна Николаевна</cp:lastModifiedBy>
  <cp:revision>7</cp:revision>
  <dcterms:created xsi:type="dcterms:W3CDTF">2022-05-10T13:28:43Z</dcterms:created>
  <dcterms:modified xsi:type="dcterms:W3CDTF">2023-05-19T09:25:27Z</dcterms:modified>
</cp:coreProperties>
</file>