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E61A2E-27CC-4A7E-B0F2-D444EFC7FAFC}" v="51" dt="2023-05-04T20:46:38.686"/>
    <p1510:client id="{BDCADE7A-B590-4FAC-9DE1-A9D39BA7559E}" v="2230" dt="2023-05-04T23:36:57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>
            <a:extLst>
              <a:ext uri="{FF2B5EF4-FFF2-40B4-BE49-F238E27FC236}">
                <a16:creationId xmlns:a16="http://schemas.microsoft.com/office/drawing/2014/main" id="{75CC5FF6-C911-4883-B5F7-F5F3E29A8B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4E2200F-ED39-40A1-A6F7-65A45ED6D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726E6E6-780F-4A0A-A5F4-00A5D98CD9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D0CE67C6-550F-4926-A0C6-3B04D13562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FE779B0-F7A5-4CC4-866E-BE631E4936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BA0C0F8B-0FF1-48AC-AAFF-ADE67F5D31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E933A1D7-4610-4093-8383-604286D8C3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CF812992-42FB-42E1-BDF9-82281909A8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0B7AC02-CE8D-437F-AC5D-838D3B45D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1" name="Rectangle 200">
            <a:extLst>
              <a:ext uri="{FF2B5EF4-FFF2-40B4-BE49-F238E27FC236}">
                <a16:creationId xmlns:a16="http://schemas.microsoft.com/office/drawing/2014/main" id="{A4AE5E3E-9489-4D5A-A458-72C3E481CB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DE06513A-997E-439F-88F7-33C92E745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200000">
            <a:off x="7037257" y="2562815"/>
            <a:ext cx="3065910" cy="306591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B163B796-84D7-4069-93D0-7A496A03A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87A77F8F-E829-4314-9F44-36169F7548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8D18253-A2A5-4168-A077-5A4A9C532B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DAC9C54-D328-4591-AE19-1C4E335C79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74A6996-7D92-4A5D-B88C-3B3E56C69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D0F18B95-9F0D-423C-9242-0FBEC72769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Oval 212">
            <a:extLst>
              <a:ext uri="{FF2B5EF4-FFF2-40B4-BE49-F238E27FC236}">
                <a16:creationId xmlns:a16="http://schemas.microsoft.com/office/drawing/2014/main" id="{D410E918-5C84-4D9A-9CFE-CD3CCB173E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460608" y="2568069"/>
            <a:ext cx="1381607" cy="1381607"/>
          </a:xfrm>
          <a:prstGeom prst="ellipse">
            <a:avLst/>
          </a:prstGeom>
          <a:noFill/>
          <a:ln w="31750">
            <a:gradFill>
              <a:gsLst>
                <a:gs pos="0">
                  <a:schemeClr val="tx2">
                    <a:lumMod val="60000"/>
                    <a:lumOff val="40000"/>
                    <a:alpha val="20000"/>
                  </a:schemeClr>
                </a:gs>
                <a:gs pos="100000">
                  <a:schemeClr val="tx2">
                    <a:lumMod val="50000"/>
                    <a:alpha val="20000"/>
                  </a:schemeClr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небо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AFB8709-9F04-AAB5-2805-B234110F4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12" r="-4" b="-4"/>
          <a:stretch/>
        </p:blipFill>
        <p:spPr>
          <a:xfrm>
            <a:off x="7576447" y="587804"/>
            <a:ext cx="3830457" cy="2691517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grpSp>
        <p:nvGrpSpPr>
          <p:cNvPr id="215" name="Group 214">
            <a:extLst>
              <a:ext uri="{FF2B5EF4-FFF2-40B4-BE49-F238E27FC236}">
                <a16:creationId xmlns:a16="http://schemas.microsoft.com/office/drawing/2014/main" id="{B138BDDD-D054-4F0A-BB1F-9D016848D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693313" y="774915"/>
            <a:ext cx="304800" cy="429768"/>
            <a:chOff x="215328" y="-46937"/>
            <a:chExt cx="304800" cy="2773841"/>
          </a:xfrm>
        </p:grpSpPr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3CB9B538-BCFF-41C2-87A8-28853C3998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DD34C8C8-72AB-40F5-87DE-E7AE196F7D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9DA1E9C3-A70A-49DD-AD8F-5E768B24FA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BC92A81C-B9D6-4A1C-BE78-377104DBEC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5AC4472-E842-4CF4-BD50-983305EDB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C2EE92C3-E117-4FC2-A305-586C89CA7B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EA6FE6FB-7083-4B79-B1FD-B08855376F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26D5D4DA-BEE4-4C4F-9CA9-0D068AAB83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EB1644A-A3F6-44EF-AC1D-F2CB55C9F6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E88FC08-D56F-45D4-AC54-B89F64697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DA9CDF2D-7A78-4571-B1C1-857192D4A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2E46C3A6-A8E2-4FBB-B6F8-FBEA0D905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BD35E17C-3C3F-401E-875C-1BA82BBA5A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88C01EF9-F43C-4B12-BBF9-A20421C755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340" y="1833756"/>
            <a:ext cx="7080858" cy="4353259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Национальный парк Завидово — территория на границе Московской и Тверской областей, отнесенная к особо охраняемой природной зоне, является объектом общественного достояния. ЮНЕСКО признал этот участок самым чистым местом в мире. Парк Завидово включен в реестр основных орнитологических районов Европы.</a:t>
            </a:r>
            <a:endParaRPr lang="ru-RU" sz="1400" dirty="0">
              <a:solidFill>
                <a:schemeClr val="bg1"/>
              </a:solidFill>
              <a:latin typeface="Times New Roman"/>
              <a:cs typeface="Calibri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latin typeface="Times New Roman"/>
                <a:cs typeface="Calibri"/>
              </a:rPr>
              <a:t>После посещения парка у нас остались прекрасные впечатления. Преодолев путь от железнодорожной станции и до </a:t>
            </a:r>
            <a:r>
              <a:rPr lang="ru-RU" sz="1400" dirty="0" err="1">
                <a:solidFill>
                  <a:schemeClr val="bg1"/>
                </a:solidFill>
                <a:latin typeface="Times New Roman"/>
                <a:cs typeface="Calibri"/>
              </a:rPr>
              <a:t>Селиверстово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Calibri"/>
              </a:rPr>
              <a:t>, мы отметили для себя, что это действительно самое чистое место в Тверской области, а может и в мире. Ухоженная территория, отсутствие мусора и чистый воздух нас удивили, ведь сейчас это редкость.</a:t>
            </a:r>
            <a:endParaRPr lang="ru-RU" sz="1400" dirty="0">
              <a:solidFill>
                <a:schemeClr val="bg1"/>
              </a:solidFill>
              <a:latin typeface="Times New Roman"/>
              <a:ea typeface="+mn-lt"/>
              <a:cs typeface="+mn-lt"/>
            </a:endParaRP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Также изумили местные жители. Отзывчивость, доброта и вежливость — качества людей, которые живут на заповедной территории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Calibri"/>
              </a:rPr>
              <a:t>, ведь они не только помогли нам найти дорогу до заповедника, но и тепло с нами побеседовали.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latin typeface="Times New Roman"/>
                <a:cs typeface="Calibri"/>
              </a:rPr>
              <a:t>Мы считаем, что каждый должен посетить данный заповедник и своими глазами увидеть его красоты.</a:t>
            </a:r>
          </a:p>
        </p:txBody>
      </p:sp>
      <p:pic>
        <p:nvPicPr>
          <p:cNvPr id="4" name="Рисунок 4" descr="Изображение выглядит как на открытом воздухе, небо, человек, снег&#10;&#10;Автоматически созданное описание">
            <a:extLst>
              <a:ext uri="{FF2B5EF4-FFF2-40B4-BE49-F238E27FC236}">
                <a16:creationId xmlns:a16="http://schemas.microsoft.com/office/drawing/2014/main" id="{BB8D7211-4C2B-1B57-D7FF-920633873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2" r="-4" b="-4"/>
          <a:stretch/>
        </p:blipFill>
        <p:spPr>
          <a:xfrm>
            <a:off x="7576447" y="3437988"/>
            <a:ext cx="3830457" cy="2691517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pic>
        <p:nvPicPr>
          <p:cNvPr id="7" name="Рисунок 7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67B0FC2-FCBA-0E73-0DAE-A6A900AB0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6" y="116456"/>
            <a:ext cx="715994" cy="7159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2810" y="300256"/>
            <a:ext cx="5844405" cy="1408057"/>
          </a:xfrm>
          <a:noFill/>
        </p:spPr>
        <p:txBody>
          <a:bodyPr anchor="b">
            <a:normAutofit fontScale="90000"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Times New Roman"/>
                <a:ea typeface="Calibri Light"/>
                <a:cs typeface="Calibri Light"/>
              </a:rPr>
              <a:t>Национальный парк «Завидово»</a:t>
            </a:r>
            <a:endParaRPr lang="ru-RU" sz="4800" b="1">
              <a:solidFill>
                <a:schemeClr val="bg1"/>
              </a:solidFill>
              <a:latin typeface="Times New Roman"/>
              <a:cs typeface="Calibri Light" panose="020F03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329E0-C805-2D15-D6FB-9A7693AFC667}"/>
              </a:ext>
            </a:extLst>
          </p:cNvPr>
          <p:cNvSpPr txBox="1"/>
          <p:nvPr/>
        </p:nvSpPr>
        <p:spPr>
          <a:xfrm>
            <a:off x="8344680" y="642576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/>
                <a:cs typeface="Calibri"/>
              </a:rPr>
              <a:t>Иванов Е. А. 37 группа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12BBDB1-A811-4A94-B034-72085F97AB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43" name="Color">
              <a:extLst>
                <a:ext uri="{FF2B5EF4-FFF2-40B4-BE49-F238E27FC236}">
                  <a16:creationId xmlns:a16="http://schemas.microsoft.com/office/drawing/2014/main" id="{3FB23A95-33AD-4DE4-895C-417071F3B0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Color">
              <a:extLst>
                <a:ext uri="{FF2B5EF4-FFF2-40B4-BE49-F238E27FC236}">
                  <a16:creationId xmlns:a16="http://schemas.microsoft.com/office/drawing/2014/main" id="{9EF3A635-DBD5-4992-A85E-C24680FFE8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Рисунок 11" descr="Изображение выглядит как дерево, на открытом воздухе, снег, небо&#10;&#10;Автоматически созданное описание">
            <a:extLst>
              <a:ext uri="{FF2B5EF4-FFF2-40B4-BE49-F238E27FC236}">
                <a16:creationId xmlns:a16="http://schemas.microsoft.com/office/drawing/2014/main" id="{CD35ACDF-F7E5-474C-75B4-4EC66D93E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5" r="-2" b="-2"/>
          <a:stretch/>
        </p:blipFill>
        <p:spPr>
          <a:xfrm>
            <a:off x="6792172" y="598259"/>
            <a:ext cx="4756760" cy="2814583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8" name="Рисунок 5" descr="Изображение выглядит как небо, на открытом воздухе, снег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863D9FA-562C-D3BE-B8E4-C13D6090D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06" r="1" b="1"/>
          <a:stretch/>
        </p:blipFill>
        <p:spPr>
          <a:xfrm>
            <a:off x="6792172" y="3464418"/>
            <a:ext cx="4756760" cy="2814583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82EAD8B-D06D-3DB6-36C9-F15AC67AA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2" y="215362"/>
            <a:ext cx="6504317" cy="28848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Times New Roman"/>
                <a:ea typeface="+mn-lt"/>
                <a:cs typeface="+mn-lt"/>
              </a:rPr>
              <a:t>Национальный парк Завидово основан в 1972 году, в его основу легло охотничье хозяйство, которое находилось в этом месте с 1929 года. Это особо охраняемая природная территория федерального значения. Имеет статус Национального парка, относится к объектам общенационального достояния. Также на территории заповедника находится загородная резиденция президента РФ «Русь». 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Times New Roman"/>
                <a:ea typeface="+mn-lt"/>
                <a:cs typeface="+mn-lt"/>
              </a:rPr>
              <a:t>Въезд в заповедник осуществляется через пост охраны со шлагбаумом. Происходит паспортный и пропускной контроль сотрудником ГИБДД и сотрудником ФСО. На посту камера видеонаблюдения. В заповедник не пускают туристов, охотников, рыбаков. 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Times New Roman"/>
                <a:ea typeface="+mn-lt"/>
                <a:cs typeface="+mn-lt"/>
              </a:rPr>
              <a:t>Площадь парка — 125 тысяч гектаров. Благодаря значительным размерам и разнообразию угодий и охране, в заповеднике постоянно обитают многие виды животных: 33 вида рыб, 11 видов земноводных и пресмыкающихся, 198 видов птиц (из которых 163 гнездится) и 41 вид млекопитающих. 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Times New Roman"/>
                <a:ea typeface="+mn-lt"/>
                <a:cs typeface="+mn-lt"/>
              </a:rPr>
              <a:t>В лесах водятся маралы, лоси, косули, пятнистые олени, бурый медведь, кабан, рысь, европейская норка, барсук и выдра. Также здесь обитают животные, которые занесены в Красную книгу России: скопа, большой и малый подорлики, орлан-белохвост, большой кроншнеп, обыкновенная горлица.</a:t>
            </a:r>
          </a:p>
        </p:txBody>
      </p:sp>
      <p:pic>
        <p:nvPicPr>
          <p:cNvPr id="17" name="Рисунок 7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B4A5BEE-ED7E-6DF3-3A86-379CF69B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0514" y="1437"/>
            <a:ext cx="715994" cy="7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7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4" descr="Изображение выглядит как небо, на открытом воздухе, снег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22AEB66-19D3-558C-9EE3-A27B39A68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49" r="1" b="752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837969"/>
            <a:ext cx="1861854" cy="588117"/>
            <a:chOff x="0" y="837969"/>
            <a:chExt cx="1861854" cy="588117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3796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48307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1792DA-5769-B8F3-36F5-5F6CB67DB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548" y="497653"/>
            <a:ext cx="6036681" cy="596160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Итак, как уже было отмечено, на просторах </a:t>
            </a:r>
            <a:r>
              <a:rPr lang="ru-RU" sz="20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Национального парка действует охранный режим, поэтому любые действия, которые могут нанести вред, запрещены. В частности:</a:t>
            </a:r>
            <a:endParaRPr lang="ru-RU">
              <a:solidFill>
                <a:schemeClr val="bg1"/>
              </a:solidFill>
              <a:latin typeface="Times New Roman"/>
              <a:ea typeface="+mn-lt"/>
              <a:cs typeface="+mn-lt"/>
            </a:endParaRP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-  в заповедной зоне могут находиться только сотрудники парка, либо другие лица, но с разрешения администрации;  </a:t>
            </a:r>
            <a:endParaRPr lang="ru-RU">
              <a:solidFill>
                <a:schemeClr val="bg1"/>
              </a:solidFill>
              <a:latin typeface="Times New Roman"/>
              <a:cs typeface="Calibri" panose="020F0502020204030204"/>
            </a:endParaRP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- в особо охраняемой зоне могут проводиться экскурсии познавательного характера, запрещена охота и сбор растений;  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- в рекреационной зоне только при наличии разрешения можно заниматься рыболовством и охотой.  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Times New Roman"/>
                <a:cs typeface="Calibri" panose="020F0502020204030204"/>
              </a:rPr>
              <a:t>Также, на территории заповедника, соблюдается чистота и порядок. Мусора на улицах нет, его своевременно убирают и </a:t>
            </a:r>
            <a:r>
              <a:rPr lang="ru-RU" sz="2000">
                <a:solidFill>
                  <a:schemeClr val="bg1"/>
                </a:solidFill>
                <a:latin typeface="Times New Roman"/>
                <a:cs typeface="Calibri" panose="020F0502020204030204"/>
              </a:rPr>
              <a:t>вывозят. </a:t>
            </a: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Times New Roman"/>
                <a:cs typeface="Calibri" panose="020F0502020204030204"/>
              </a:rPr>
              <a:t>Дополнительно следует сказать о хорошей работе по сохранению численности разнообразия </a:t>
            </a:r>
            <a:r>
              <a:rPr lang="ru-RU" sz="2000">
                <a:solidFill>
                  <a:schemeClr val="bg1"/>
                </a:solidFill>
                <a:latin typeface="Times New Roman"/>
                <a:cs typeface="Calibri" panose="020F0502020204030204"/>
              </a:rPr>
              <a:t>видов в национальном парке.</a:t>
            </a:r>
            <a:endParaRPr lang="ru-RU">
              <a:solidFill>
                <a:schemeClr val="bg1"/>
              </a:solidFill>
              <a:latin typeface="Times New Roman"/>
              <a:cs typeface="Calibri" panose="020F0502020204030204"/>
            </a:endParaRP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Times New Roman"/>
                <a:cs typeface="Calibri" panose="020F0502020204030204"/>
              </a:rPr>
              <a:t>Факторы, которые были озвучены выше, позволяют нам высоко оценивать состояние национального парка Завидово в части соблюдения требований экологического законодательства</a:t>
            </a:r>
            <a:endParaRPr lang="ru-RU" dirty="0">
              <a:solidFill>
                <a:schemeClr val="bg1"/>
              </a:solidFill>
              <a:latin typeface="Times New Roman"/>
              <a:cs typeface="Calibri"/>
            </a:endParaRPr>
          </a:p>
          <a:p>
            <a:pPr marL="0" indent="457200">
              <a:spcBef>
                <a:spcPts val="0"/>
              </a:spcBef>
              <a:spcAft>
                <a:spcPts val="600"/>
              </a:spcAft>
              <a:buNone/>
            </a:pPr>
            <a:endParaRPr lang="ru-RU" sz="2000" dirty="0">
              <a:solidFill>
                <a:schemeClr val="bg1"/>
              </a:solidFill>
              <a:latin typeface="Times New Roman"/>
              <a:cs typeface="Calibri" panose="020F0502020204030204"/>
            </a:endParaRP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Рисунок 7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09C472F1-8FF1-2995-6151-28EC933E9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1" y="58947"/>
            <a:ext cx="715994" cy="7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773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511</Words>
  <Application>Microsoft Office PowerPoint</Application>
  <PresentationFormat>Широкоэкранный</PresentationFormat>
  <Paragraphs>17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Национальный парк «Завидово»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Васильчук Юлия Владимировна</dc:creator>
  <cp:lastModifiedBy>Васильчук Юлия Владимировна</cp:lastModifiedBy>
  <cp:revision>492</cp:revision>
  <dcterms:created xsi:type="dcterms:W3CDTF">2023-05-04T20:19:41Z</dcterms:created>
  <dcterms:modified xsi:type="dcterms:W3CDTF">2023-05-24T10:08:40Z</dcterms:modified>
</cp:coreProperties>
</file>