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1" autoAdjust="0"/>
    <p:restoredTop sz="97173"/>
  </p:normalViewPr>
  <p:slideViewPr>
    <p:cSldViewPr snapToGrid="0">
      <p:cViewPr varScale="1">
        <p:scale>
          <a:sx n="108" d="100"/>
          <a:sy n="108" d="100"/>
        </p:scale>
        <p:origin x="90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D6F3C-92FF-48CC-AC8C-E48491D7E63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Контейнер за долния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altLang="en-US"/>
          </a:p>
        </p:txBody>
      </p:sp>
      <p:sp>
        <p:nvSpPr>
          <p:cNvPr id="7" name="Контейнер за номер н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690F6-332C-4C32-AA20-CACAC26DE1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18914C8-D113-4B4C-AE0E-E99F31E8422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0809A61-3F64-4B69-9B00-45A3B5976C6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7F38185-0FFD-4DFD-9A52-4128485C5E28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рафика 4"/>
          <p:cNvSpPr/>
          <p:nvPr/>
        </p:nvSpPr>
        <p:spPr>
          <a:xfrm>
            <a:off x="0" y="431800"/>
            <a:ext cx="12192000" cy="6426200"/>
          </a:xfrm>
          <a:custGeom>
            <a:avLst/>
            <a:gdLst/>
            <a:ahLst/>
            <a:cxnLst/>
            <a:rect l="l" t="t" r="r" b="b"/>
            <a:pathLst>
              <a:path w="9144000" h="4819650">
                <a:moveTo>
                  <a:pt x="9144000" y="0"/>
                </a:moveTo>
                <a:cubicBezTo>
                  <a:pt x="9103043" y="9525"/>
                  <a:pt x="9063038" y="18098"/>
                  <a:pt x="9022080" y="28575"/>
                </a:cubicBezTo>
                <a:cubicBezTo>
                  <a:pt x="8022908" y="268605"/>
                  <a:pt x="7042785" y="613410"/>
                  <a:pt x="6256020" y="1292543"/>
                </a:cubicBezTo>
                <a:cubicBezTo>
                  <a:pt x="5876925" y="1618298"/>
                  <a:pt x="5548313" y="2160270"/>
                  <a:pt x="5128260" y="2433638"/>
                </a:cubicBezTo>
                <a:cubicBezTo>
                  <a:pt x="4696778" y="2714625"/>
                  <a:pt x="4199573" y="2671763"/>
                  <a:pt x="3700463" y="2685098"/>
                </a:cubicBezTo>
                <a:cubicBezTo>
                  <a:pt x="3182303" y="2697480"/>
                  <a:pt x="2669858" y="2732723"/>
                  <a:pt x="2164080" y="2850833"/>
                </a:cubicBezTo>
                <a:cubicBezTo>
                  <a:pt x="1670685" y="2966085"/>
                  <a:pt x="1191578" y="3149918"/>
                  <a:pt x="751523" y="3408045"/>
                </a:cubicBezTo>
                <a:cubicBezTo>
                  <a:pt x="481013" y="3568065"/>
                  <a:pt x="228600" y="3758565"/>
                  <a:pt x="0" y="3976688"/>
                </a:cubicBezTo>
                <a:lnTo>
                  <a:pt x="0" y="4819650"/>
                </a:lnTo>
                <a:lnTo>
                  <a:pt x="9144000" y="4819650"/>
                </a:lnTo>
                <a:lnTo>
                  <a:pt x="9144000" y="0"/>
                </a:lnTo>
                <a:lnTo>
                  <a:pt x="9144000" y="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bg-BG"/>
          </a:p>
        </p:txBody>
      </p:sp>
      <p:sp>
        <p:nvSpPr>
          <p:cNvPr id="3" name="Графика 1"/>
          <p:cNvSpPr/>
          <p:nvPr/>
        </p:nvSpPr>
        <p:spPr>
          <a:xfrm>
            <a:off x="0" y="1057911"/>
            <a:ext cx="12192000" cy="5800089"/>
          </a:xfrm>
          <a:custGeom>
            <a:avLst/>
            <a:gdLst/>
            <a:ahLst/>
            <a:cxnLst/>
            <a:rect l="l" t="t" r="r" b="b"/>
            <a:pathLst>
              <a:path w="9144000" h="4350067">
                <a:moveTo>
                  <a:pt x="9144000" y="0"/>
                </a:moveTo>
                <a:cubicBezTo>
                  <a:pt x="9103043" y="8573"/>
                  <a:pt x="9063038" y="16193"/>
                  <a:pt x="9022080" y="25718"/>
                </a:cubicBezTo>
                <a:cubicBezTo>
                  <a:pt x="8022908" y="241935"/>
                  <a:pt x="7033260" y="563880"/>
                  <a:pt x="6246495" y="1176338"/>
                </a:cubicBezTo>
                <a:cubicBezTo>
                  <a:pt x="5867400" y="1470660"/>
                  <a:pt x="5624513" y="1957388"/>
                  <a:pt x="5204460" y="2205038"/>
                </a:cubicBezTo>
                <a:cubicBezTo>
                  <a:pt x="4772978" y="2458403"/>
                  <a:pt x="4199573" y="2411730"/>
                  <a:pt x="3700463" y="2424113"/>
                </a:cubicBezTo>
                <a:cubicBezTo>
                  <a:pt x="3182303" y="2435543"/>
                  <a:pt x="2669858" y="2466975"/>
                  <a:pt x="2164080" y="2573655"/>
                </a:cubicBezTo>
                <a:cubicBezTo>
                  <a:pt x="1670685" y="2677478"/>
                  <a:pt x="1191578" y="2843213"/>
                  <a:pt x="751523" y="3076575"/>
                </a:cubicBezTo>
                <a:cubicBezTo>
                  <a:pt x="481013" y="3220403"/>
                  <a:pt x="228600" y="3392805"/>
                  <a:pt x="0" y="3589020"/>
                </a:cubicBezTo>
                <a:lnTo>
                  <a:pt x="0" y="4350068"/>
                </a:lnTo>
                <a:lnTo>
                  <a:pt x="9144000" y="4350068"/>
                </a:lnTo>
                <a:lnTo>
                  <a:pt x="9144000" y="0"/>
                </a:lnTo>
                <a:lnTo>
                  <a:pt x="9144000" y="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bg-BG"/>
          </a:p>
        </p:txBody>
      </p:sp>
      <p:sp>
        <p:nvSpPr>
          <p:cNvPr id="4" name="Контейнер за дата 3"/>
          <p:cNvSpPr>
            <a:spLocks noGrp="1" noEditPoints="1"/>
          </p:cNvSpPr>
          <p:nvPr userDrawn="1">
            <p:ph type="dt" sz="half" idx="10"/>
          </p:nvPr>
        </p:nvSpPr>
        <p:spPr>
          <a:xfrm>
            <a:off x="4724400" y="621502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F35382A-3536-482A-A93D-76D52335497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7" name="Заглавие 6"/>
          <p:cNvSpPr>
            <a:spLocks noGrp="1" noEditPoints="1"/>
          </p:cNvSpPr>
          <p:nvPr userDrawn="1">
            <p:ph type="title" hasCustomPrompt="1"/>
          </p:nvPr>
        </p:nvSpPr>
        <p:spPr>
          <a:xfrm>
            <a:off x="838200" y="2667199"/>
            <a:ext cx="10515600" cy="1068779"/>
          </a:xfrm>
        </p:spPr>
        <p:txBody>
          <a:bodyPr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9" name="Текстов контейнер 8"/>
          <p:cNvSpPr>
            <a:spLocks noGrp="1" noEditPoints="1"/>
          </p:cNvSpPr>
          <p:nvPr userDrawn="1">
            <p:ph type="body" sz="quarter" idx="13" hasCustomPrompt="1"/>
          </p:nvPr>
        </p:nvSpPr>
        <p:spPr>
          <a:xfrm>
            <a:off x="838200" y="3885608"/>
            <a:ext cx="10515600" cy="52370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cs typeface="Calibri bold" panose="020F0702030404030204" pitchFamily="34" charset="0"/>
              </a:defRPr>
            </a:lvl1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grpSp>
        <p:nvGrpSpPr>
          <p:cNvPr id="28" name="Google Shape;20;p2"/>
          <p:cNvGrpSpPr/>
          <p:nvPr/>
        </p:nvGrpSpPr>
        <p:grpSpPr>
          <a:xfrm>
            <a:off x="258846" y="218508"/>
            <a:ext cx="2641109" cy="2561039"/>
            <a:chOff x="898615" y="160398"/>
            <a:chExt cx="1778245" cy="1724169"/>
          </a:xfrm>
          <a:solidFill>
            <a:schemeClr val="accent3">
              <a:lumMod val="90000"/>
            </a:schemeClr>
          </a:solidFill>
        </p:grpSpPr>
        <p:sp>
          <p:nvSpPr>
            <p:cNvPr id="29" name="Google Shape;21;p2"/>
            <p:cNvSpPr/>
            <p:nvPr/>
          </p:nvSpPr>
          <p:spPr>
            <a:xfrm>
              <a:off x="898615" y="1384094"/>
              <a:ext cx="170823" cy="129870"/>
            </a:xfrm>
            <a:custGeom>
              <a:avLst/>
              <a:gdLst/>
              <a:ahLst/>
              <a:cxnLst/>
              <a:rect l="l" t="t" r="r" b="b"/>
              <a:pathLst>
                <a:path w="6678" h="5077">
                  <a:moveTo>
                    <a:pt x="3033" y="1"/>
                  </a:moveTo>
                  <a:cubicBezTo>
                    <a:pt x="1554" y="1"/>
                    <a:pt x="294" y="1376"/>
                    <a:pt x="159" y="2182"/>
                  </a:cubicBezTo>
                  <a:cubicBezTo>
                    <a:pt x="1" y="3120"/>
                    <a:pt x="856" y="5076"/>
                    <a:pt x="2672" y="5076"/>
                  </a:cubicBezTo>
                  <a:cubicBezTo>
                    <a:pt x="3062" y="5076"/>
                    <a:pt x="3496" y="4986"/>
                    <a:pt x="3975" y="4775"/>
                  </a:cubicBezTo>
                  <a:cubicBezTo>
                    <a:pt x="6677" y="3588"/>
                    <a:pt x="4918" y="846"/>
                    <a:pt x="4918" y="846"/>
                  </a:cubicBezTo>
                  <a:cubicBezTo>
                    <a:pt x="4295" y="237"/>
                    <a:pt x="3645" y="1"/>
                    <a:pt x="30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;p2"/>
            <p:cNvSpPr/>
            <p:nvPr/>
          </p:nvSpPr>
          <p:spPr>
            <a:xfrm>
              <a:off x="1087191" y="1724666"/>
              <a:ext cx="193436" cy="159901"/>
            </a:xfrm>
            <a:custGeom>
              <a:avLst/>
              <a:gdLst/>
              <a:ahLst/>
              <a:cxnLst/>
              <a:rect l="l" t="t" r="r" b="b"/>
              <a:pathLst>
                <a:path w="7562" h="6251">
                  <a:moveTo>
                    <a:pt x="2936" y="0"/>
                  </a:moveTo>
                  <a:cubicBezTo>
                    <a:pt x="469" y="0"/>
                    <a:pt x="0" y="3070"/>
                    <a:pt x="0" y="3070"/>
                  </a:cubicBezTo>
                  <a:cubicBezTo>
                    <a:pt x="180" y="5472"/>
                    <a:pt x="2006" y="6251"/>
                    <a:pt x="3558" y="6251"/>
                  </a:cubicBezTo>
                  <a:cubicBezTo>
                    <a:pt x="4379" y="6251"/>
                    <a:pt x="5123" y="6033"/>
                    <a:pt x="5507" y="5721"/>
                  </a:cubicBezTo>
                  <a:cubicBezTo>
                    <a:pt x="6615" y="4821"/>
                    <a:pt x="7561" y="1303"/>
                    <a:pt x="4085" y="195"/>
                  </a:cubicBezTo>
                  <a:cubicBezTo>
                    <a:pt x="3661" y="60"/>
                    <a:pt x="3279" y="0"/>
                    <a:pt x="29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;p2"/>
            <p:cNvSpPr/>
            <p:nvPr/>
          </p:nvSpPr>
          <p:spPr>
            <a:xfrm>
              <a:off x="1500769" y="510384"/>
              <a:ext cx="163200" cy="137339"/>
            </a:xfrm>
            <a:custGeom>
              <a:avLst/>
              <a:gdLst/>
              <a:ahLst/>
              <a:cxnLst/>
              <a:rect l="l" t="t" r="r" b="b"/>
              <a:pathLst>
                <a:path w="6380" h="5369">
                  <a:moveTo>
                    <a:pt x="3425" y="0"/>
                  </a:moveTo>
                  <a:cubicBezTo>
                    <a:pt x="2572" y="0"/>
                    <a:pt x="1778" y="279"/>
                    <a:pt x="1421" y="629"/>
                  </a:cubicBezTo>
                  <a:cubicBezTo>
                    <a:pt x="536" y="1495"/>
                    <a:pt x="0" y="4605"/>
                    <a:pt x="3087" y="5281"/>
                  </a:cubicBezTo>
                  <a:cubicBezTo>
                    <a:pt x="3360" y="5341"/>
                    <a:pt x="3612" y="5369"/>
                    <a:pt x="3842" y="5369"/>
                  </a:cubicBezTo>
                  <a:cubicBezTo>
                    <a:pt x="6208" y="5369"/>
                    <a:pt x="6380" y="2476"/>
                    <a:pt x="6380" y="2476"/>
                  </a:cubicBezTo>
                  <a:cubicBezTo>
                    <a:pt x="6064" y="604"/>
                    <a:pt x="4680" y="0"/>
                    <a:pt x="34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;p2"/>
            <p:cNvSpPr/>
            <p:nvPr/>
          </p:nvSpPr>
          <p:spPr>
            <a:xfrm>
              <a:off x="2053271" y="196620"/>
              <a:ext cx="93034" cy="78326"/>
            </a:xfrm>
            <a:custGeom>
              <a:avLst/>
              <a:gdLst/>
              <a:ahLst/>
              <a:cxnLst/>
              <a:rect l="l" t="t" r="r" b="b"/>
              <a:pathLst>
                <a:path w="3637" h="3062">
                  <a:moveTo>
                    <a:pt x="1952" y="1"/>
                  </a:moveTo>
                  <a:cubicBezTo>
                    <a:pt x="1466" y="1"/>
                    <a:pt x="1014" y="160"/>
                    <a:pt x="811" y="360"/>
                  </a:cubicBezTo>
                  <a:cubicBezTo>
                    <a:pt x="306" y="853"/>
                    <a:pt x="1" y="2627"/>
                    <a:pt x="1760" y="3012"/>
                  </a:cubicBezTo>
                  <a:cubicBezTo>
                    <a:pt x="1915" y="3046"/>
                    <a:pt x="2058" y="3062"/>
                    <a:pt x="2188" y="3062"/>
                  </a:cubicBezTo>
                  <a:cubicBezTo>
                    <a:pt x="3539" y="3062"/>
                    <a:pt x="3636" y="1412"/>
                    <a:pt x="3636" y="1412"/>
                  </a:cubicBezTo>
                  <a:cubicBezTo>
                    <a:pt x="3456" y="346"/>
                    <a:pt x="2668" y="1"/>
                    <a:pt x="1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;p2"/>
            <p:cNvSpPr/>
            <p:nvPr/>
          </p:nvSpPr>
          <p:spPr>
            <a:xfrm>
              <a:off x="2428785" y="160398"/>
              <a:ext cx="248075" cy="181720"/>
            </a:xfrm>
            <a:custGeom>
              <a:avLst/>
              <a:gdLst/>
              <a:ahLst/>
              <a:cxnLst/>
              <a:rect l="l" t="t" r="r" b="b"/>
              <a:pathLst>
                <a:path w="9698" h="7104">
                  <a:moveTo>
                    <a:pt x="4929" y="0"/>
                  </a:moveTo>
                  <a:cubicBezTo>
                    <a:pt x="3365" y="0"/>
                    <a:pt x="2042" y="1335"/>
                    <a:pt x="2042" y="1335"/>
                  </a:cubicBezTo>
                  <a:cubicBezTo>
                    <a:pt x="0" y="4634"/>
                    <a:pt x="3498" y="7104"/>
                    <a:pt x="5063" y="7104"/>
                  </a:cubicBezTo>
                  <a:cubicBezTo>
                    <a:pt x="5087" y="7104"/>
                    <a:pt x="5112" y="7103"/>
                    <a:pt x="5136" y="7102"/>
                  </a:cubicBezTo>
                  <a:cubicBezTo>
                    <a:pt x="6661" y="7020"/>
                    <a:pt x="9697" y="4573"/>
                    <a:pt x="7388" y="1424"/>
                  </a:cubicBezTo>
                  <a:cubicBezTo>
                    <a:pt x="6603" y="354"/>
                    <a:pt x="5734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26;p2"/>
            <p:cNvSpPr/>
            <p:nvPr/>
          </p:nvSpPr>
          <p:spPr>
            <a:xfrm>
              <a:off x="961261" y="746897"/>
              <a:ext cx="248100" cy="181746"/>
            </a:xfrm>
            <a:custGeom>
              <a:avLst/>
              <a:gdLst/>
              <a:ahLst/>
              <a:cxnLst/>
              <a:rect l="l" t="t" r="r" b="b"/>
              <a:pathLst>
                <a:path w="9699" h="7105">
                  <a:moveTo>
                    <a:pt x="4929" y="0"/>
                  </a:moveTo>
                  <a:cubicBezTo>
                    <a:pt x="3365" y="0"/>
                    <a:pt x="2042" y="1335"/>
                    <a:pt x="2042" y="1335"/>
                  </a:cubicBezTo>
                  <a:cubicBezTo>
                    <a:pt x="0" y="4634"/>
                    <a:pt x="3498" y="7104"/>
                    <a:pt x="5062" y="7104"/>
                  </a:cubicBezTo>
                  <a:cubicBezTo>
                    <a:pt x="5087" y="7104"/>
                    <a:pt x="5112" y="7104"/>
                    <a:pt x="5136" y="7102"/>
                  </a:cubicBezTo>
                  <a:cubicBezTo>
                    <a:pt x="6661" y="7022"/>
                    <a:pt x="9699" y="4575"/>
                    <a:pt x="7388" y="1424"/>
                  </a:cubicBezTo>
                  <a:cubicBezTo>
                    <a:pt x="6603" y="354"/>
                    <a:pt x="5734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3;p2"/>
          <p:cNvGrpSpPr/>
          <p:nvPr/>
        </p:nvGrpSpPr>
        <p:grpSpPr>
          <a:xfrm rot="3181939">
            <a:off x="10272073" y="4645139"/>
            <a:ext cx="1419348" cy="2412289"/>
            <a:chOff x="7457711" y="2910223"/>
            <a:chExt cx="787685" cy="1338550"/>
          </a:xfrm>
          <a:solidFill>
            <a:schemeClr val="accent3">
              <a:lumMod val="90000"/>
            </a:schemeClr>
          </a:solidFill>
        </p:grpSpPr>
        <p:sp>
          <p:nvSpPr>
            <p:cNvPr id="36" name="Google Shape;14;p2"/>
            <p:cNvSpPr/>
            <p:nvPr/>
          </p:nvSpPr>
          <p:spPr>
            <a:xfrm>
              <a:off x="7929918" y="3775415"/>
              <a:ext cx="150794" cy="119356"/>
            </a:xfrm>
            <a:custGeom>
              <a:avLst/>
              <a:gdLst/>
              <a:ahLst/>
              <a:cxnLst/>
              <a:rect l="l" t="t" r="r" b="b"/>
              <a:pathLst>
                <a:path w="5895" h="4666">
                  <a:moveTo>
                    <a:pt x="2378" y="0"/>
                  </a:moveTo>
                  <a:cubicBezTo>
                    <a:pt x="864" y="0"/>
                    <a:pt x="223" y="1853"/>
                    <a:pt x="223" y="1853"/>
                  </a:cubicBezTo>
                  <a:cubicBezTo>
                    <a:pt x="0" y="3922"/>
                    <a:pt x="1731" y="4666"/>
                    <a:pt x="2951" y="4666"/>
                  </a:cubicBezTo>
                  <a:cubicBezTo>
                    <a:pt x="3309" y="4666"/>
                    <a:pt x="3623" y="4601"/>
                    <a:pt x="3831" y="4488"/>
                  </a:cubicBezTo>
                  <a:cubicBezTo>
                    <a:pt x="4747" y="3988"/>
                    <a:pt x="5894" y="1582"/>
                    <a:pt x="3540" y="326"/>
                  </a:cubicBezTo>
                  <a:cubicBezTo>
                    <a:pt x="3107" y="95"/>
                    <a:pt x="2720" y="0"/>
                    <a:pt x="2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;p2"/>
            <p:cNvSpPr/>
            <p:nvPr/>
          </p:nvSpPr>
          <p:spPr>
            <a:xfrm>
              <a:off x="8045105" y="3417065"/>
              <a:ext cx="200291" cy="152227"/>
            </a:xfrm>
            <a:custGeom>
              <a:avLst/>
              <a:gdLst/>
              <a:ahLst/>
              <a:cxnLst/>
              <a:rect l="l" t="t" r="r" b="b"/>
              <a:pathLst>
                <a:path w="7830" h="5951">
                  <a:moveTo>
                    <a:pt x="3807" y="0"/>
                  </a:moveTo>
                  <a:cubicBezTo>
                    <a:pt x="2416" y="0"/>
                    <a:pt x="1" y="1325"/>
                    <a:pt x="1054" y="4138"/>
                  </a:cubicBezTo>
                  <a:cubicBezTo>
                    <a:pt x="1590" y="5567"/>
                    <a:pt x="2555" y="5951"/>
                    <a:pt x="3438" y="5951"/>
                  </a:cubicBezTo>
                  <a:cubicBezTo>
                    <a:pt x="4464" y="5951"/>
                    <a:pt x="5378" y="5433"/>
                    <a:pt x="5378" y="5433"/>
                  </a:cubicBezTo>
                  <a:cubicBezTo>
                    <a:pt x="7829" y="3185"/>
                    <a:pt x="5440" y="322"/>
                    <a:pt x="4182" y="38"/>
                  </a:cubicBezTo>
                  <a:cubicBezTo>
                    <a:pt x="4070" y="13"/>
                    <a:pt x="3943" y="0"/>
                    <a:pt x="3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;p2"/>
            <p:cNvSpPr/>
            <p:nvPr/>
          </p:nvSpPr>
          <p:spPr>
            <a:xfrm>
              <a:off x="7669053" y="3529284"/>
              <a:ext cx="165400" cy="126647"/>
            </a:xfrm>
            <a:custGeom>
              <a:avLst/>
              <a:gdLst/>
              <a:ahLst/>
              <a:cxnLst/>
              <a:rect l="l" t="t" r="r" b="b"/>
              <a:pathLst>
                <a:path w="6466" h="4951">
                  <a:moveTo>
                    <a:pt x="3955" y="1"/>
                  </a:moveTo>
                  <a:cubicBezTo>
                    <a:pt x="3507" y="1"/>
                    <a:pt x="3006" y="134"/>
                    <a:pt x="2460" y="455"/>
                  </a:cubicBezTo>
                  <a:cubicBezTo>
                    <a:pt x="0" y="1906"/>
                    <a:pt x="2005" y="4339"/>
                    <a:pt x="2005" y="4339"/>
                  </a:cubicBezTo>
                  <a:cubicBezTo>
                    <a:pt x="2572" y="4775"/>
                    <a:pt x="3128" y="4951"/>
                    <a:pt x="3642" y="4951"/>
                  </a:cubicBezTo>
                  <a:cubicBezTo>
                    <a:pt x="5198" y="4951"/>
                    <a:pt x="6383" y="3348"/>
                    <a:pt x="6423" y="2509"/>
                  </a:cubicBezTo>
                  <a:cubicBezTo>
                    <a:pt x="6465" y="1640"/>
                    <a:pt x="5531" y="1"/>
                    <a:pt x="39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;p2"/>
            <p:cNvSpPr/>
            <p:nvPr/>
          </p:nvSpPr>
          <p:spPr>
            <a:xfrm>
              <a:off x="7777512" y="4176561"/>
              <a:ext cx="94339" cy="72212"/>
            </a:xfrm>
            <a:custGeom>
              <a:avLst/>
              <a:gdLst/>
              <a:ahLst/>
              <a:cxnLst/>
              <a:rect l="l" t="t" r="r" b="b"/>
              <a:pathLst>
                <a:path w="3688" h="2823">
                  <a:moveTo>
                    <a:pt x="2256" y="1"/>
                  </a:moveTo>
                  <a:cubicBezTo>
                    <a:pt x="2001" y="1"/>
                    <a:pt x="1715" y="77"/>
                    <a:pt x="1404" y="260"/>
                  </a:cubicBezTo>
                  <a:cubicBezTo>
                    <a:pt x="1" y="1087"/>
                    <a:pt x="1145" y="2473"/>
                    <a:pt x="1145" y="2473"/>
                  </a:cubicBezTo>
                  <a:cubicBezTo>
                    <a:pt x="1469" y="2723"/>
                    <a:pt x="1785" y="2823"/>
                    <a:pt x="2079" y="2823"/>
                  </a:cubicBezTo>
                  <a:cubicBezTo>
                    <a:pt x="2965" y="2823"/>
                    <a:pt x="3640" y="1909"/>
                    <a:pt x="3664" y="1431"/>
                  </a:cubicBezTo>
                  <a:cubicBezTo>
                    <a:pt x="3687" y="936"/>
                    <a:pt x="3155" y="1"/>
                    <a:pt x="2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;p2"/>
            <p:cNvSpPr/>
            <p:nvPr/>
          </p:nvSpPr>
          <p:spPr>
            <a:xfrm>
              <a:off x="7872951" y="3030449"/>
              <a:ext cx="180620" cy="153147"/>
            </a:xfrm>
            <a:custGeom>
              <a:avLst/>
              <a:gdLst/>
              <a:ahLst/>
              <a:cxnLst/>
              <a:rect l="l" t="t" r="r" b="b"/>
              <a:pathLst>
                <a:path w="7061" h="5987">
                  <a:moveTo>
                    <a:pt x="3803" y="1"/>
                  </a:moveTo>
                  <a:cubicBezTo>
                    <a:pt x="2805" y="1"/>
                    <a:pt x="1871" y="347"/>
                    <a:pt x="1467" y="765"/>
                  </a:cubicBezTo>
                  <a:cubicBezTo>
                    <a:pt x="506" y="1757"/>
                    <a:pt x="0" y="5245"/>
                    <a:pt x="3466" y="5910"/>
                  </a:cubicBezTo>
                  <a:cubicBezTo>
                    <a:pt x="3739" y="5962"/>
                    <a:pt x="3991" y="5986"/>
                    <a:pt x="4224" y="5986"/>
                  </a:cubicBezTo>
                  <a:cubicBezTo>
                    <a:pt x="6952" y="5986"/>
                    <a:pt x="7060" y="2679"/>
                    <a:pt x="7060" y="2679"/>
                  </a:cubicBezTo>
                  <a:cubicBezTo>
                    <a:pt x="6664" y="655"/>
                    <a:pt x="5174" y="1"/>
                    <a:pt x="38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;p2"/>
            <p:cNvSpPr/>
            <p:nvPr/>
          </p:nvSpPr>
          <p:spPr>
            <a:xfrm>
              <a:off x="7457711" y="2910223"/>
              <a:ext cx="180672" cy="153122"/>
            </a:xfrm>
            <a:custGeom>
              <a:avLst/>
              <a:gdLst/>
              <a:ahLst/>
              <a:cxnLst/>
              <a:rect l="l" t="t" r="r" b="b"/>
              <a:pathLst>
                <a:path w="7063" h="5986">
                  <a:moveTo>
                    <a:pt x="3804" y="1"/>
                  </a:moveTo>
                  <a:cubicBezTo>
                    <a:pt x="2807" y="1"/>
                    <a:pt x="1874" y="347"/>
                    <a:pt x="1469" y="764"/>
                  </a:cubicBezTo>
                  <a:cubicBezTo>
                    <a:pt x="508" y="1756"/>
                    <a:pt x="1" y="5246"/>
                    <a:pt x="3469" y="5909"/>
                  </a:cubicBezTo>
                  <a:cubicBezTo>
                    <a:pt x="3741" y="5962"/>
                    <a:pt x="3993" y="5986"/>
                    <a:pt x="4226" y="5986"/>
                  </a:cubicBezTo>
                  <a:cubicBezTo>
                    <a:pt x="6954" y="5986"/>
                    <a:pt x="7063" y="2679"/>
                    <a:pt x="7063" y="2679"/>
                  </a:cubicBezTo>
                  <a:cubicBezTo>
                    <a:pt x="6665" y="655"/>
                    <a:pt x="5174" y="1"/>
                    <a:pt x="38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;p2"/>
          <p:cNvSpPr/>
          <p:nvPr userDrawn="1"/>
        </p:nvSpPr>
        <p:spPr>
          <a:xfrm>
            <a:off x="1" y="1058091"/>
            <a:ext cx="12192000" cy="5799910"/>
          </a:xfrm>
          <a:custGeom>
            <a:avLst/>
            <a:gdLst/>
            <a:ahLst/>
            <a:cxnLst/>
            <a:rect l="l" t="t" r="r" b="b"/>
            <a:pathLst>
              <a:path w="173352" h="89406">
                <a:moveTo>
                  <a:pt x="173352" y="0"/>
                </a:moveTo>
                <a:cubicBezTo>
                  <a:pt x="172572" y="169"/>
                  <a:pt x="171813" y="338"/>
                  <a:pt x="171033" y="527"/>
                </a:cubicBezTo>
                <a:cubicBezTo>
                  <a:pt x="152107" y="4974"/>
                  <a:pt x="134066" y="13152"/>
                  <a:pt x="119144" y="25734"/>
                </a:cubicBezTo>
                <a:cubicBezTo>
                  <a:pt x="111957" y="31783"/>
                  <a:pt x="105191" y="38464"/>
                  <a:pt x="97225" y="43544"/>
                </a:cubicBezTo>
                <a:cubicBezTo>
                  <a:pt x="89047" y="48749"/>
                  <a:pt x="79626" y="49550"/>
                  <a:pt x="70163" y="49803"/>
                </a:cubicBezTo>
                <a:cubicBezTo>
                  <a:pt x="60341" y="50035"/>
                  <a:pt x="50625" y="50688"/>
                  <a:pt x="41036" y="52880"/>
                </a:cubicBezTo>
                <a:cubicBezTo>
                  <a:pt x="31678" y="55009"/>
                  <a:pt x="22594" y="58423"/>
                  <a:pt x="14248" y="63208"/>
                </a:cubicBezTo>
                <a:cubicBezTo>
                  <a:pt x="9126" y="66179"/>
                  <a:pt x="4342" y="69720"/>
                  <a:pt x="0" y="73767"/>
                </a:cubicBezTo>
                <a:lnTo>
                  <a:pt x="0" y="89405"/>
                </a:lnTo>
                <a:lnTo>
                  <a:pt x="173352" y="89405"/>
                </a:lnTo>
                <a:lnTo>
                  <a:pt x="173352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31;p3"/>
          <p:cNvSpPr/>
          <p:nvPr userDrawn="1"/>
        </p:nvSpPr>
        <p:spPr>
          <a:xfrm>
            <a:off x="-62" y="4682194"/>
            <a:ext cx="12192000" cy="2172254"/>
          </a:xfrm>
          <a:custGeom>
            <a:avLst/>
            <a:gdLst/>
            <a:ahLst/>
            <a:cxnLst/>
            <a:rect l="l" t="t" r="r" b="b"/>
            <a:pathLst>
              <a:path w="173352" h="31576">
                <a:moveTo>
                  <a:pt x="172297" y="0"/>
                </a:moveTo>
                <a:cubicBezTo>
                  <a:pt x="169062" y="0"/>
                  <a:pt x="165813" y="89"/>
                  <a:pt x="162581" y="299"/>
                </a:cubicBezTo>
                <a:cubicBezTo>
                  <a:pt x="155268" y="762"/>
                  <a:pt x="147997" y="1774"/>
                  <a:pt x="140831" y="3333"/>
                </a:cubicBezTo>
                <a:cubicBezTo>
                  <a:pt x="134023" y="4851"/>
                  <a:pt x="127490" y="7169"/>
                  <a:pt x="120956" y="9614"/>
                </a:cubicBezTo>
                <a:cubicBezTo>
                  <a:pt x="114422" y="12059"/>
                  <a:pt x="107868" y="14398"/>
                  <a:pt x="100976" y="15642"/>
                </a:cubicBezTo>
                <a:cubicBezTo>
                  <a:pt x="94604" y="16772"/>
                  <a:pt x="88089" y="17146"/>
                  <a:pt x="81595" y="17146"/>
                </a:cubicBezTo>
                <a:cubicBezTo>
                  <a:pt x="81065" y="17146"/>
                  <a:pt x="80535" y="17143"/>
                  <a:pt x="80005" y="17138"/>
                </a:cubicBezTo>
                <a:cubicBezTo>
                  <a:pt x="69188" y="17028"/>
                  <a:pt x="58383" y="16033"/>
                  <a:pt x="47572" y="16033"/>
                </a:cubicBezTo>
                <a:cubicBezTo>
                  <a:pt x="43933" y="16033"/>
                  <a:pt x="40293" y="16146"/>
                  <a:pt x="36652" y="16443"/>
                </a:cubicBezTo>
                <a:cubicBezTo>
                  <a:pt x="24175" y="17454"/>
                  <a:pt x="12288" y="21649"/>
                  <a:pt x="0" y="23693"/>
                </a:cubicBezTo>
                <a:lnTo>
                  <a:pt x="0" y="31575"/>
                </a:lnTo>
                <a:lnTo>
                  <a:pt x="173351" y="31575"/>
                </a:lnTo>
                <a:lnTo>
                  <a:pt x="173351" y="3"/>
                </a:lnTo>
                <a:cubicBezTo>
                  <a:pt x="173000" y="1"/>
                  <a:pt x="172648" y="0"/>
                  <a:pt x="172297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Заглавие 6"/>
          <p:cNvSpPr>
            <a:spLocks noGrp="1" noEditPoints="1"/>
          </p:cNvSpPr>
          <p:nvPr>
            <p:ph type="title" hasCustomPrompt="1"/>
          </p:nvPr>
        </p:nvSpPr>
        <p:spPr>
          <a:xfrm>
            <a:off x="838200" y="2695047"/>
            <a:ext cx="10515600" cy="1068779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14" name="Текстов контейнер 8"/>
          <p:cNvSpPr>
            <a:spLocks noGrp="1" noEditPoints="1"/>
          </p:cNvSpPr>
          <p:nvPr>
            <p:ph type="body" sz="quarter" idx="13" hasCustomPrompt="1"/>
          </p:nvPr>
        </p:nvSpPr>
        <p:spPr>
          <a:xfrm>
            <a:off x="838200" y="3913456"/>
            <a:ext cx="10515600" cy="52370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cs typeface="Calibri bold" panose="020F0702030404030204" pitchFamily="34" charset="0"/>
              </a:defRPr>
            </a:lvl1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иране 16"/>
          <p:cNvGrpSpPr/>
          <p:nvPr/>
        </p:nvGrpSpPr>
        <p:grpSpPr>
          <a:xfrm>
            <a:off x="0" y="0"/>
            <a:ext cx="6664325" cy="6858000"/>
            <a:chOff x="0" y="0"/>
            <a:chExt cx="6664325" cy="6858000"/>
          </a:xfrm>
        </p:grpSpPr>
        <p:sp>
          <p:nvSpPr>
            <p:cNvPr id="14" name="Freeform 5"/>
            <p:cNvSpPr/>
            <p:nvPr userDrawn="1"/>
          </p:nvSpPr>
          <p:spPr bwMode="auto">
            <a:xfrm>
              <a:off x="0" y="0"/>
              <a:ext cx="6664325" cy="6858000"/>
            </a:xfrm>
            <a:custGeom>
              <a:avLst/>
              <a:gdLst/>
              <a:ahLst/>
              <a:cxnLst/>
              <a:rect l="l" t="t" r="r" b="b"/>
              <a:pathLst>
                <a:path w="4208" h="4320">
                  <a:moveTo>
                    <a:pt x="4058" y="1568"/>
                  </a:moveTo>
                  <a:cubicBezTo>
                    <a:pt x="3991" y="1902"/>
                    <a:pt x="3927" y="2247"/>
                    <a:pt x="3945" y="2597"/>
                  </a:cubicBezTo>
                  <a:cubicBezTo>
                    <a:pt x="3956" y="2802"/>
                    <a:pt x="3994" y="2998"/>
                    <a:pt x="4019" y="3200"/>
                  </a:cubicBezTo>
                  <a:cubicBezTo>
                    <a:pt x="4051" y="3472"/>
                    <a:pt x="4057" y="3758"/>
                    <a:pt x="4003" y="4022"/>
                  </a:cubicBezTo>
                  <a:cubicBezTo>
                    <a:pt x="3988" y="4090"/>
                    <a:pt x="3970" y="4156"/>
                    <a:pt x="3946" y="4219"/>
                  </a:cubicBezTo>
                  <a:cubicBezTo>
                    <a:pt x="3933" y="4254"/>
                    <a:pt x="3919" y="4288"/>
                    <a:pt x="3903" y="432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17" y="0"/>
                    <a:pt x="4017" y="0"/>
                    <a:pt x="4017" y="0"/>
                  </a:cubicBezTo>
                  <a:cubicBezTo>
                    <a:pt x="4055" y="92"/>
                    <a:pt x="4086" y="193"/>
                    <a:pt x="4110" y="301"/>
                  </a:cubicBezTo>
                  <a:cubicBezTo>
                    <a:pt x="4208" y="741"/>
                    <a:pt x="4144" y="1142"/>
                    <a:pt x="4058" y="1568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anchor="t">
              <a:prstTxWarp prst="textNoShape">
                <a:avLst/>
              </a:prstTxWarp>
            </a:bodyPr>
            <a:lstStyle/>
            <a:p>
              <a:endParaRPr lang="bg-BG" dirty="0"/>
            </a:p>
          </p:txBody>
        </p:sp>
        <p:sp>
          <p:nvSpPr>
            <p:cNvPr id="15" name="Freeform 6"/>
            <p:cNvSpPr/>
            <p:nvPr userDrawn="1"/>
          </p:nvSpPr>
          <p:spPr bwMode="auto">
            <a:xfrm>
              <a:off x="0" y="0"/>
              <a:ext cx="6492875" cy="6858000"/>
            </a:xfrm>
            <a:custGeom>
              <a:avLst/>
              <a:gdLst/>
              <a:ahLst/>
              <a:cxnLst/>
              <a:rect l="l" t="t" r="r" b="b"/>
              <a:pathLst>
                <a:path w="4100" h="4320">
                  <a:moveTo>
                    <a:pt x="3998" y="379"/>
                  </a:moveTo>
                  <a:cubicBezTo>
                    <a:pt x="3966" y="239"/>
                    <a:pt x="3920" y="113"/>
                    <a:pt x="38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2721" y="4320"/>
                    <a:pt x="2721" y="4320"/>
                    <a:pt x="2721" y="4320"/>
                  </a:cubicBezTo>
                  <a:cubicBezTo>
                    <a:pt x="3816" y="4320"/>
                    <a:pt x="3816" y="4320"/>
                    <a:pt x="3816" y="4320"/>
                  </a:cubicBezTo>
                  <a:cubicBezTo>
                    <a:pt x="3820" y="4312"/>
                    <a:pt x="3823" y="4304"/>
                    <a:pt x="3826" y="4296"/>
                  </a:cubicBezTo>
                  <a:cubicBezTo>
                    <a:pt x="3850" y="4234"/>
                    <a:pt x="3869" y="4168"/>
                    <a:pt x="3885" y="4100"/>
                  </a:cubicBezTo>
                  <a:cubicBezTo>
                    <a:pt x="3942" y="3836"/>
                    <a:pt x="3935" y="3550"/>
                    <a:pt x="3902" y="3278"/>
                  </a:cubicBezTo>
                  <a:cubicBezTo>
                    <a:pt x="3876" y="3076"/>
                    <a:pt x="3836" y="2880"/>
                    <a:pt x="3825" y="2675"/>
                  </a:cubicBezTo>
                  <a:cubicBezTo>
                    <a:pt x="3806" y="2325"/>
                    <a:pt x="3873" y="1980"/>
                    <a:pt x="3943" y="1646"/>
                  </a:cubicBezTo>
                  <a:cubicBezTo>
                    <a:pt x="4033" y="1220"/>
                    <a:pt x="4100" y="819"/>
                    <a:pt x="3998" y="37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anchor="t">
              <a:prstTxWarp prst="textNoShape">
                <a:avLst/>
              </a:prstTxWarp>
            </a:bodyPr>
            <a:lstStyle/>
            <a:p>
              <a:endParaRPr lang="bg-BG" dirty="0"/>
            </a:p>
          </p:txBody>
        </p:sp>
      </p:grpSp>
      <p:sp>
        <p:nvSpPr>
          <p:cNvPr id="2" name="Заглавие 1"/>
          <p:cNvSpPr>
            <a:spLocks noGrp="1" noEditPoints="1"/>
          </p:cNvSpPr>
          <p:nvPr>
            <p:ph type="title" hasCustomPrompt="1"/>
          </p:nvPr>
        </p:nvSpPr>
        <p:spPr>
          <a:xfrm>
            <a:off x="496955" y="504271"/>
            <a:ext cx="508576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9" name="Текстов контейнер 8"/>
          <p:cNvSpPr>
            <a:spLocks noGrp="1" noEditPoints="1"/>
          </p:cNvSpPr>
          <p:nvPr>
            <p:ph type="body" sz="quarter" idx="13" hasCustomPrompt="1"/>
          </p:nvPr>
        </p:nvSpPr>
        <p:spPr>
          <a:xfrm>
            <a:off x="496266" y="2069432"/>
            <a:ext cx="5086387" cy="428429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контен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 noEditPoints="1"/>
          </p:cNvSpPr>
          <p:nvPr>
            <p:ph type="title" hasCustomPrompt="1"/>
          </p:nvPr>
        </p:nvSpPr>
        <p:spPr>
          <a:xfrm>
            <a:off x="496955" y="504271"/>
            <a:ext cx="508576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grpSp>
        <p:nvGrpSpPr>
          <p:cNvPr id="10" name="Google Shape;13;p2"/>
          <p:cNvGrpSpPr/>
          <p:nvPr/>
        </p:nvGrpSpPr>
        <p:grpSpPr>
          <a:xfrm rot="3484999">
            <a:off x="10344239" y="4827697"/>
            <a:ext cx="1115041" cy="2206660"/>
            <a:chOff x="7461906" y="3024324"/>
            <a:chExt cx="618806" cy="1224449"/>
          </a:xfrm>
          <a:solidFill>
            <a:schemeClr val="bg2"/>
          </a:solidFill>
        </p:grpSpPr>
        <p:sp>
          <p:nvSpPr>
            <p:cNvPr id="11" name="Google Shape;14;p2"/>
            <p:cNvSpPr/>
            <p:nvPr/>
          </p:nvSpPr>
          <p:spPr>
            <a:xfrm>
              <a:off x="7929918" y="3775415"/>
              <a:ext cx="150794" cy="119356"/>
            </a:xfrm>
            <a:custGeom>
              <a:avLst/>
              <a:gdLst/>
              <a:ahLst/>
              <a:cxnLst/>
              <a:rect l="l" t="t" r="r" b="b"/>
              <a:pathLst>
                <a:path w="5895" h="4666">
                  <a:moveTo>
                    <a:pt x="2378" y="0"/>
                  </a:moveTo>
                  <a:cubicBezTo>
                    <a:pt x="864" y="0"/>
                    <a:pt x="223" y="1853"/>
                    <a:pt x="223" y="1853"/>
                  </a:cubicBezTo>
                  <a:cubicBezTo>
                    <a:pt x="0" y="3922"/>
                    <a:pt x="1731" y="4666"/>
                    <a:pt x="2951" y="4666"/>
                  </a:cubicBezTo>
                  <a:cubicBezTo>
                    <a:pt x="3309" y="4666"/>
                    <a:pt x="3623" y="4601"/>
                    <a:pt x="3831" y="4488"/>
                  </a:cubicBezTo>
                  <a:cubicBezTo>
                    <a:pt x="4747" y="3988"/>
                    <a:pt x="5894" y="1582"/>
                    <a:pt x="3540" y="326"/>
                  </a:cubicBezTo>
                  <a:cubicBezTo>
                    <a:pt x="3107" y="95"/>
                    <a:pt x="2720" y="0"/>
                    <a:pt x="2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;p2"/>
            <p:cNvSpPr/>
            <p:nvPr/>
          </p:nvSpPr>
          <p:spPr>
            <a:xfrm>
              <a:off x="7669053" y="3529284"/>
              <a:ext cx="165400" cy="126647"/>
            </a:xfrm>
            <a:custGeom>
              <a:avLst/>
              <a:gdLst/>
              <a:ahLst/>
              <a:cxnLst/>
              <a:rect l="l" t="t" r="r" b="b"/>
              <a:pathLst>
                <a:path w="6466" h="4951">
                  <a:moveTo>
                    <a:pt x="3955" y="1"/>
                  </a:moveTo>
                  <a:cubicBezTo>
                    <a:pt x="3507" y="1"/>
                    <a:pt x="3006" y="134"/>
                    <a:pt x="2460" y="455"/>
                  </a:cubicBezTo>
                  <a:cubicBezTo>
                    <a:pt x="0" y="1906"/>
                    <a:pt x="2005" y="4339"/>
                    <a:pt x="2005" y="4339"/>
                  </a:cubicBezTo>
                  <a:cubicBezTo>
                    <a:pt x="2572" y="4775"/>
                    <a:pt x="3128" y="4951"/>
                    <a:pt x="3642" y="4951"/>
                  </a:cubicBezTo>
                  <a:cubicBezTo>
                    <a:pt x="5198" y="4951"/>
                    <a:pt x="6383" y="3348"/>
                    <a:pt x="6423" y="2509"/>
                  </a:cubicBezTo>
                  <a:cubicBezTo>
                    <a:pt x="6465" y="1640"/>
                    <a:pt x="5531" y="1"/>
                    <a:pt x="39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;p2"/>
            <p:cNvSpPr/>
            <p:nvPr/>
          </p:nvSpPr>
          <p:spPr>
            <a:xfrm>
              <a:off x="7777512" y="4176561"/>
              <a:ext cx="94339" cy="72212"/>
            </a:xfrm>
            <a:custGeom>
              <a:avLst/>
              <a:gdLst/>
              <a:ahLst/>
              <a:cxnLst/>
              <a:rect l="l" t="t" r="r" b="b"/>
              <a:pathLst>
                <a:path w="3688" h="2823">
                  <a:moveTo>
                    <a:pt x="2256" y="1"/>
                  </a:moveTo>
                  <a:cubicBezTo>
                    <a:pt x="2001" y="1"/>
                    <a:pt x="1715" y="77"/>
                    <a:pt x="1404" y="260"/>
                  </a:cubicBezTo>
                  <a:cubicBezTo>
                    <a:pt x="1" y="1087"/>
                    <a:pt x="1145" y="2473"/>
                    <a:pt x="1145" y="2473"/>
                  </a:cubicBezTo>
                  <a:cubicBezTo>
                    <a:pt x="1469" y="2723"/>
                    <a:pt x="1785" y="2823"/>
                    <a:pt x="2079" y="2823"/>
                  </a:cubicBezTo>
                  <a:cubicBezTo>
                    <a:pt x="2965" y="2823"/>
                    <a:pt x="3640" y="1909"/>
                    <a:pt x="3664" y="1431"/>
                  </a:cubicBezTo>
                  <a:cubicBezTo>
                    <a:pt x="3687" y="936"/>
                    <a:pt x="3155" y="1"/>
                    <a:pt x="2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821393" y="3100590"/>
              <a:ext cx="180620" cy="153147"/>
            </a:xfrm>
            <a:custGeom>
              <a:avLst/>
              <a:gdLst/>
              <a:ahLst/>
              <a:cxnLst/>
              <a:rect l="l" t="t" r="r" b="b"/>
              <a:pathLst>
                <a:path w="7061" h="5987">
                  <a:moveTo>
                    <a:pt x="3803" y="1"/>
                  </a:moveTo>
                  <a:cubicBezTo>
                    <a:pt x="2805" y="1"/>
                    <a:pt x="1871" y="347"/>
                    <a:pt x="1467" y="765"/>
                  </a:cubicBezTo>
                  <a:cubicBezTo>
                    <a:pt x="506" y="1757"/>
                    <a:pt x="0" y="5245"/>
                    <a:pt x="3466" y="5910"/>
                  </a:cubicBezTo>
                  <a:cubicBezTo>
                    <a:pt x="3739" y="5962"/>
                    <a:pt x="3991" y="5986"/>
                    <a:pt x="4224" y="5986"/>
                  </a:cubicBezTo>
                  <a:cubicBezTo>
                    <a:pt x="6952" y="5986"/>
                    <a:pt x="7060" y="2679"/>
                    <a:pt x="7060" y="2679"/>
                  </a:cubicBezTo>
                  <a:cubicBezTo>
                    <a:pt x="6664" y="655"/>
                    <a:pt x="5174" y="1"/>
                    <a:pt x="38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461906" y="3024324"/>
              <a:ext cx="180672" cy="153122"/>
            </a:xfrm>
            <a:custGeom>
              <a:avLst/>
              <a:gdLst/>
              <a:ahLst/>
              <a:cxnLst/>
              <a:rect l="l" t="t" r="r" b="b"/>
              <a:pathLst>
                <a:path w="7063" h="5986">
                  <a:moveTo>
                    <a:pt x="3804" y="1"/>
                  </a:moveTo>
                  <a:cubicBezTo>
                    <a:pt x="2807" y="1"/>
                    <a:pt x="1874" y="347"/>
                    <a:pt x="1469" y="764"/>
                  </a:cubicBezTo>
                  <a:cubicBezTo>
                    <a:pt x="508" y="1756"/>
                    <a:pt x="1" y="5246"/>
                    <a:pt x="3469" y="5909"/>
                  </a:cubicBezTo>
                  <a:cubicBezTo>
                    <a:pt x="3741" y="5962"/>
                    <a:pt x="3993" y="5986"/>
                    <a:pt x="4226" y="5986"/>
                  </a:cubicBezTo>
                  <a:cubicBezTo>
                    <a:pt x="6954" y="5986"/>
                    <a:pt x="7063" y="2679"/>
                    <a:pt x="7063" y="2679"/>
                  </a:cubicBezTo>
                  <a:cubicBezTo>
                    <a:pt x="6665" y="655"/>
                    <a:pt x="5174" y="1"/>
                    <a:pt x="38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" name="Текстов контейнер 8"/>
          <p:cNvSpPr>
            <a:spLocks noGrp="1" noEditPoints="1"/>
          </p:cNvSpPr>
          <p:nvPr>
            <p:ph type="body" sz="quarter" idx="13" hasCustomPrompt="1"/>
          </p:nvPr>
        </p:nvSpPr>
        <p:spPr>
          <a:xfrm>
            <a:off x="496266" y="2069432"/>
            <a:ext cx="5086387" cy="428429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aption 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иране 23"/>
          <p:cNvGrpSpPr/>
          <p:nvPr/>
        </p:nvGrpSpPr>
        <p:grpSpPr>
          <a:xfrm>
            <a:off x="0" y="0"/>
            <a:ext cx="12192000" cy="2449513"/>
            <a:chOff x="0" y="0"/>
            <a:chExt cx="12192000" cy="2449513"/>
          </a:xfrm>
        </p:grpSpPr>
        <p:sp>
          <p:nvSpPr>
            <p:cNvPr id="22" name="Freeform 10"/>
            <p:cNvSpPr/>
            <p:nvPr userDrawn="1"/>
          </p:nvSpPr>
          <p:spPr bwMode="auto">
            <a:xfrm>
              <a:off x="0" y="0"/>
              <a:ext cx="12192000" cy="2449513"/>
            </a:xfrm>
            <a:custGeom>
              <a:avLst/>
              <a:gdLst/>
              <a:ahLst/>
              <a:cxnLst/>
              <a:rect l="l" t="t" r="r" b="b"/>
              <a:pathLst>
                <a:path w="7680" h="1536">
                  <a:moveTo>
                    <a:pt x="4892" y="1270"/>
                  </a:moveTo>
                  <a:cubicBezTo>
                    <a:pt x="4299" y="1151"/>
                    <a:pt x="3685" y="1037"/>
                    <a:pt x="3063" y="1069"/>
                  </a:cubicBezTo>
                  <a:cubicBezTo>
                    <a:pt x="2698" y="1088"/>
                    <a:pt x="2349" y="1157"/>
                    <a:pt x="1992" y="1200"/>
                  </a:cubicBezTo>
                  <a:cubicBezTo>
                    <a:pt x="1507" y="1257"/>
                    <a:pt x="999" y="1268"/>
                    <a:pt x="529" y="1172"/>
                  </a:cubicBezTo>
                  <a:cubicBezTo>
                    <a:pt x="409" y="1145"/>
                    <a:pt x="292" y="1113"/>
                    <a:pt x="180" y="1071"/>
                  </a:cubicBezTo>
                  <a:cubicBezTo>
                    <a:pt x="117" y="1048"/>
                    <a:pt x="57" y="1022"/>
                    <a:pt x="0" y="99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80" y="0"/>
                    <a:pt x="7680" y="0"/>
                    <a:pt x="7680" y="0"/>
                  </a:cubicBezTo>
                  <a:cubicBezTo>
                    <a:pt x="7680" y="1197"/>
                    <a:pt x="7680" y="1197"/>
                    <a:pt x="7680" y="1197"/>
                  </a:cubicBezTo>
                  <a:cubicBezTo>
                    <a:pt x="7516" y="1264"/>
                    <a:pt x="7337" y="1320"/>
                    <a:pt x="7145" y="1363"/>
                  </a:cubicBezTo>
                  <a:cubicBezTo>
                    <a:pt x="6363" y="1536"/>
                    <a:pt x="5650" y="1422"/>
                    <a:pt x="4892" y="127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anchor="t">
              <a:prstTxWarp prst="textNoShape">
                <a:avLst/>
              </a:prstTxWarp>
            </a:bodyPr>
            <a:lstStyle/>
            <a:p>
              <a:endParaRPr lang="bg-BG" dirty="0"/>
            </a:p>
          </p:txBody>
        </p:sp>
        <p:sp>
          <p:nvSpPr>
            <p:cNvPr id="23" name="Freeform 11"/>
            <p:cNvSpPr/>
            <p:nvPr userDrawn="1"/>
          </p:nvSpPr>
          <p:spPr bwMode="auto">
            <a:xfrm>
              <a:off x="0" y="0"/>
              <a:ext cx="12192000" cy="2359025"/>
            </a:xfrm>
            <a:custGeom>
              <a:avLst/>
              <a:gdLst/>
              <a:ahLst/>
              <a:cxnLst/>
              <a:rect l="l" t="t" r="r" b="b"/>
              <a:pathLst>
                <a:path w="7680" h="1479">
                  <a:moveTo>
                    <a:pt x="7007" y="1298"/>
                  </a:moveTo>
                  <a:cubicBezTo>
                    <a:pt x="7254" y="1240"/>
                    <a:pt x="7479" y="1159"/>
                    <a:pt x="7680" y="1060"/>
                  </a:cubicBezTo>
                  <a:cubicBezTo>
                    <a:pt x="7680" y="0"/>
                    <a:pt x="7680" y="0"/>
                    <a:pt x="76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14" y="981"/>
                    <a:pt x="28" y="986"/>
                    <a:pt x="42" y="992"/>
                  </a:cubicBezTo>
                  <a:cubicBezTo>
                    <a:pt x="153" y="1035"/>
                    <a:pt x="271" y="1069"/>
                    <a:pt x="391" y="1097"/>
                  </a:cubicBezTo>
                  <a:cubicBezTo>
                    <a:pt x="860" y="1198"/>
                    <a:pt x="1369" y="1187"/>
                    <a:pt x="1853" y="1127"/>
                  </a:cubicBezTo>
                  <a:cubicBezTo>
                    <a:pt x="2211" y="1081"/>
                    <a:pt x="2560" y="1009"/>
                    <a:pt x="2924" y="990"/>
                  </a:cubicBezTo>
                  <a:cubicBezTo>
                    <a:pt x="3547" y="956"/>
                    <a:pt x="4161" y="1075"/>
                    <a:pt x="4753" y="1200"/>
                  </a:cubicBezTo>
                  <a:cubicBezTo>
                    <a:pt x="5511" y="1360"/>
                    <a:pt x="6224" y="1479"/>
                    <a:pt x="7007" y="12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anchor="t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2" name="Заглавие 1"/>
          <p:cNvSpPr>
            <a:spLocks noGrp="1" noEditPoints="1"/>
          </p:cNvSpPr>
          <p:nvPr>
            <p:ph type="title" hasCustomPrompt="1"/>
          </p:nvPr>
        </p:nvSpPr>
        <p:spPr>
          <a:xfrm>
            <a:off x="486652" y="504271"/>
            <a:ext cx="11218696" cy="747013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grpSp>
        <p:nvGrpSpPr>
          <p:cNvPr id="10" name="Google Shape;13;p2"/>
          <p:cNvGrpSpPr/>
          <p:nvPr/>
        </p:nvGrpSpPr>
        <p:grpSpPr>
          <a:xfrm rot="3484999">
            <a:off x="10344239" y="4827697"/>
            <a:ext cx="1115041" cy="2206660"/>
            <a:chOff x="7461906" y="3024324"/>
            <a:chExt cx="618806" cy="1224449"/>
          </a:xfrm>
          <a:solidFill>
            <a:schemeClr val="bg2"/>
          </a:solidFill>
        </p:grpSpPr>
        <p:sp>
          <p:nvSpPr>
            <p:cNvPr id="11" name="Google Shape;14;p2"/>
            <p:cNvSpPr/>
            <p:nvPr/>
          </p:nvSpPr>
          <p:spPr>
            <a:xfrm>
              <a:off x="7929918" y="3775415"/>
              <a:ext cx="150794" cy="119356"/>
            </a:xfrm>
            <a:custGeom>
              <a:avLst/>
              <a:gdLst/>
              <a:ahLst/>
              <a:cxnLst/>
              <a:rect l="l" t="t" r="r" b="b"/>
              <a:pathLst>
                <a:path w="5895" h="4666">
                  <a:moveTo>
                    <a:pt x="2378" y="0"/>
                  </a:moveTo>
                  <a:cubicBezTo>
                    <a:pt x="864" y="0"/>
                    <a:pt x="223" y="1853"/>
                    <a:pt x="223" y="1853"/>
                  </a:cubicBezTo>
                  <a:cubicBezTo>
                    <a:pt x="0" y="3922"/>
                    <a:pt x="1731" y="4666"/>
                    <a:pt x="2951" y="4666"/>
                  </a:cubicBezTo>
                  <a:cubicBezTo>
                    <a:pt x="3309" y="4666"/>
                    <a:pt x="3623" y="4601"/>
                    <a:pt x="3831" y="4488"/>
                  </a:cubicBezTo>
                  <a:cubicBezTo>
                    <a:pt x="4747" y="3988"/>
                    <a:pt x="5894" y="1582"/>
                    <a:pt x="3540" y="326"/>
                  </a:cubicBezTo>
                  <a:cubicBezTo>
                    <a:pt x="3107" y="95"/>
                    <a:pt x="2720" y="0"/>
                    <a:pt x="2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;p2"/>
            <p:cNvSpPr/>
            <p:nvPr/>
          </p:nvSpPr>
          <p:spPr>
            <a:xfrm>
              <a:off x="7669053" y="3529284"/>
              <a:ext cx="165400" cy="126647"/>
            </a:xfrm>
            <a:custGeom>
              <a:avLst/>
              <a:gdLst/>
              <a:ahLst/>
              <a:cxnLst/>
              <a:rect l="l" t="t" r="r" b="b"/>
              <a:pathLst>
                <a:path w="6466" h="4951">
                  <a:moveTo>
                    <a:pt x="3955" y="1"/>
                  </a:moveTo>
                  <a:cubicBezTo>
                    <a:pt x="3507" y="1"/>
                    <a:pt x="3006" y="134"/>
                    <a:pt x="2460" y="455"/>
                  </a:cubicBezTo>
                  <a:cubicBezTo>
                    <a:pt x="0" y="1906"/>
                    <a:pt x="2005" y="4339"/>
                    <a:pt x="2005" y="4339"/>
                  </a:cubicBezTo>
                  <a:cubicBezTo>
                    <a:pt x="2572" y="4775"/>
                    <a:pt x="3128" y="4951"/>
                    <a:pt x="3642" y="4951"/>
                  </a:cubicBezTo>
                  <a:cubicBezTo>
                    <a:pt x="5198" y="4951"/>
                    <a:pt x="6383" y="3348"/>
                    <a:pt x="6423" y="2509"/>
                  </a:cubicBezTo>
                  <a:cubicBezTo>
                    <a:pt x="6465" y="1640"/>
                    <a:pt x="5531" y="1"/>
                    <a:pt x="39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;p2"/>
            <p:cNvSpPr/>
            <p:nvPr/>
          </p:nvSpPr>
          <p:spPr>
            <a:xfrm>
              <a:off x="7777512" y="4176561"/>
              <a:ext cx="94339" cy="72212"/>
            </a:xfrm>
            <a:custGeom>
              <a:avLst/>
              <a:gdLst/>
              <a:ahLst/>
              <a:cxnLst/>
              <a:rect l="l" t="t" r="r" b="b"/>
              <a:pathLst>
                <a:path w="3688" h="2823">
                  <a:moveTo>
                    <a:pt x="2256" y="1"/>
                  </a:moveTo>
                  <a:cubicBezTo>
                    <a:pt x="2001" y="1"/>
                    <a:pt x="1715" y="77"/>
                    <a:pt x="1404" y="260"/>
                  </a:cubicBezTo>
                  <a:cubicBezTo>
                    <a:pt x="1" y="1087"/>
                    <a:pt x="1145" y="2473"/>
                    <a:pt x="1145" y="2473"/>
                  </a:cubicBezTo>
                  <a:cubicBezTo>
                    <a:pt x="1469" y="2723"/>
                    <a:pt x="1785" y="2823"/>
                    <a:pt x="2079" y="2823"/>
                  </a:cubicBezTo>
                  <a:cubicBezTo>
                    <a:pt x="2965" y="2823"/>
                    <a:pt x="3640" y="1909"/>
                    <a:pt x="3664" y="1431"/>
                  </a:cubicBezTo>
                  <a:cubicBezTo>
                    <a:pt x="3687" y="936"/>
                    <a:pt x="3155" y="1"/>
                    <a:pt x="2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821393" y="3100590"/>
              <a:ext cx="180620" cy="153147"/>
            </a:xfrm>
            <a:custGeom>
              <a:avLst/>
              <a:gdLst/>
              <a:ahLst/>
              <a:cxnLst/>
              <a:rect l="l" t="t" r="r" b="b"/>
              <a:pathLst>
                <a:path w="7061" h="5987">
                  <a:moveTo>
                    <a:pt x="3803" y="1"/>
                  </a:moveTo>
                  <a:cubicBezTo>
                    <a:pt x="2805" y="1"/>
                    <a:pt x="1871" y="347"/>
                    <a:pt x="1467" y="765"/>
                  </a:cubicBezTo>
                  <a:cubicBezTo>
                    <a:pt x="506" y="1757"/>
                    <a:pt x="0" y="5245"/>
                    <a:pt x="3466" y="5910"/>
                  </a:cubicBezTo>
                  <a:cubicBezTo>
                    <a:pt x="3739" y="5962"/>
                    <a:pt x="3991" y="5986"/>
                    <a:pt x="4224" y="5986"/>
                  </a:cubicBezTo>
                  <a:cubicBezTo>
                    <a:pt x="6952" y="5986"/>
                    <a:pt x="7060" y="2679"/>
                    <a:pt x="7060" y="2679"/>
                  </a:cubicBezTo>
                  <a:cubicBezTo>
                    <a:pt x="6664" y="655"/>
                    <a:pt x="5174" y="1"/>
                    <a:pt x="38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461906" y="3024324"/>
              <a:ext cx="180672" cy="153122"/>
            </a:xfrm>
            <a:custGeom>
              <a:avLst/>
              <a:gdLst/>
              <a:ahLst/>
              <a:cxnLst/>
              <a:rect l="l" t="t" r="r" b="b"/>
              <a:pathLst>
                <a:path w="7063" h="5986">
                  <a:moveTo>
                    <a:pt x="3804" y="1"/>
                  </a:moveTo>
                  <a:cubicBezTo>
                    <a:pt x="2807" y="1"/>
                    <a:pt x="1874" y="347"/>
                    <a:pt x="1469" y="764"/>
                  </a:cubicBezTo>
                  <a:cubicBezTo>
                    <a:pt x="508" y="1756"/>
                    <a:pt x="1" y="5246"/>
                    <a:pt x="3469" y="5909"/>
                  </a:cubicBezTo>
                  <a:cubicBezTo>
                    <a:pt x="3741" y="5962"/>
                    <a:pt x="3993" y="5986"/>
                    <a:pt x="4226" y="5986"/>
                  </a:cubicBezTo>
                  <a:cubicBezTo>
                    <a:pt x="6954" y="5986"/>
                    <a:pt x="7063" y="2679"/>
                    <a:pt x="7063" y="2679"/>
                  </a:cubicBezTo>
                  <a:cubicBezTo>
                    <a:pt x="6665" y="655"/>
                    <a:pt x="5174" y="1"/>
                    <a:pt x="38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" name="Текстов контейнер 8"/>
          <p:cNvSpPr>
            <a:spLocks noGrp="1" noEditPoints="1"/>
          </p:cNvSpPr>
          <p:nvPr>
            <p:ph type="body" sz="quarter" idx="13" hasCustomPrompt="1"/>
          </p:nvPr>
        </p:nvSpPr>
        <p:spPr>
          <a:xfrm>
            <a:off x="496266" y="3164312"/>
            <a:ext cx="8840239" cy="1869824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контен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;p2"/>
          <p:cNvSpPr/>
          <p:nvPr userDrawn="1"/>
        </p:nvSpPr>
        <p:spPr>
          <a:xfrm>
            <a:off x="1" y="1058091"/>
            <a:ext cx="12192000" cy="5799910"/>
          </a:xfrm>
          <a:custGeom>
            <a:avLst/>
            <a:gdLst/>
            <a:ahLst/>
            <a:cxnLst/>
            <a:rect l="l" t="t" r="r" b="b"/>
            <a:pathLst>
              <a:path w="173352" h="89406">
                <a:moveTo>
                  <a:pt x="173352" y="0"/>
                </a:moveTo>
                <a:cubicBezTo>
                  <a:pt x="172572" y="169"/>
                  <a:pt x="171813" y="338"/>
                  <a:pt x="171033" y="527"/>
                </a:cubicBezTo>
                <a:cubicBezTo>
                  <a:pt x="152107" y="4974"/>
                  <a:pt x="134066" y="13152"/>
                  <a:pt x="119144" y="25734"/>
                </a:cubicBezTo>
                <a:cubicBezTo>
                  <a:pt x="111957" y="31783"/>
                  <a:pt x="105191" y="38464"/>
                  <a:pt x="97225" y="43544"/>
                </a:cubicBezTo>
                <a:cubicBezTo>
                  <a:pt x="89047" y="48749"/>
                  <a:pt x="79626" y="49550"/>
                  <a:pt x="70163" y="49803"/>
                </a:cubicBezTo>
                <a:cubicBezTo>
                  <a:pt x="60341" y="50035"/>
                  <a:pt x="50625" y="50688"/>
                  <a:pt x="41036" y="52880"/>
                </a:cubicBezTo>
                <a:cubicBezTo>
                  <a:pt x="31678" y="55009"/>
                  <a:pt x="22594" y="58423"/>
                  <a:pt x="14248" y="63208"/>
                </a:cubicBezTo>
                <a:cubicBezTo>
                  <a:pt x="9126" y="66179"/>
                  <a:pt x="4342" y="69720"/>
                  <a:pt x="0" y="73767"/>
                </a:cubicBezTo>
                <a:lnTo>
                  <a:pt x="0" y="89405"/>
                </a:lnTo>
                <a:lnTo>
                  <a:pt x="173352" y="89405"/>
                </a:lnTo>
                <a:lnTo>
                  <a:pt x="173352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Заглавие 1"/>
          <p:cNvSpPr>
            <a:spLocks noGrp="1" noEditPoints="1"/>
          </p:cNvSpPr>
          <p:nvPr>
            <p:ph type="title" hasCustomPrompt="1"/>
          </p:nvPr>
        </p:nvSpPr>
        <p:spPr>
          <a:xfrm>
            <a:off x="496954" y="504271"/>
            <a:ext cx="560009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9" name="Текстов контейнер 8"/>
          <p:cNvSpPr>
            <a:spLocks noGrp="1" noEditPoints="1"/>
          </p:cNvSpPr>
          <p:nvPr>
            <p:ph type="body" sz="quarter" idx="13" hasCustomPrompt="1"/>
          </p:nvPr>
        </p:nvSpPr>
        <p:spPr>
          <a:xfrm>
            <a:off x="496266" y="3176337"/>
            <a:ext cx="5600784" cy="272118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Текстов контейнер 4"/>
          <p:cNvSpPr>
            <a:spLocks noGrp="1" noEditPoints="1"/>
          </p:cNvSpPr>
          <p:nvPr>
            <p:ph type="body" sz="quarter" idx="14" hasCustomPrompt="1"/>
          </p:nvPr>
        </p:nvSpPr>
        <p:spPr>
          <a:xfrm>
            <a:off x="495902" y="2069432"/>
            <a:ext cx="5600098" cy="854242"/>
          </a:xfrm>
        </p:spPr>
        <p:txBody>
          <a:bodyPr>
            <a:noAutofit/>
          </a:bodyPr>
          <a:lstStyle>
            <a:lvl1pPr marL="0" indent="0">
              <a:buNone/>
              <a:defRPr sz="2800" b="0"/>
            </a:lvl1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13" name="Контейнер за картина 12"/>
          <p:cNvSpPr>
            <a:spLocks noGrp="1" noEditPoints="1"/>
          </p:cNvSpPr>
          <p:nvPr>
            <p:ph type="pic" sz="quarter" idx="15" hasCustomPrompt="1"/>
          </p:nvPr>
        </p:nvSpPr>
        <p:spPr>
          <a:xfrm>
            <a:off x="6340475" y="504272"/>
            <a:ext cx="5354571" cy="5393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ru-RU" altLang="en-US"/>
              <a:t>Щелкните значок, чтобы добавить рисунок</a:t>
            </a: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Текстов контейнер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Контейнер за 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DC96904-6A67-43A6-9BAD-357D11F4C90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180" t="2408" r="461" b="332"/>
          <a:stretch/>
        </p:blipFill>
        <p:spPr>
          <a:xfrm>
            <a:off x="0" y="1551817"/>
            <a:ext cx="5493672" cy="3754366"/>
          </a:xfrm>
          <a:prstGeom prst="rect">
            <a:avLst/>
          </a:prstGeom>
        </p:spPr>
      </p:pic>
      <p:sp>
        <p:nvSpPr>
          <p:cNvPr id="4" name="Заглавие 3"/>
          <p:cNvSpPr>
            <a:spLocks noGrp="1" noEditPoints="1"/>
          </p:cNvSpPr>
          <p:nvPr>
            <p:ph type="title"/>
          </p:nvPr>
        </p:nvSpPr>
        <p:spPr>
          <a:xfrm>
            <a:off x="4136330" y="0"/>
            <a:ext cx="8191155" cy="1391541"/>
          </a:xfrm>
        </p:spPr>
        <p:txBody>
          <a:bodyPr/>
          <a:lstStyle/>
          <a:p>
            <a:r>
              <a:rPr lang="ru-RU" sz="2400" dirty="0"/>
              <a:t>П</a:t>
            </a:r>
            <a:r>
              <a:rPr lang="en-US" sz="2400" dirty="0"/>
              <a:t>амятник природы регионального значения «Первомайская роща»</a:t>
            </a:r>
            <a:endParaRPr lang="bg-BG" sz="2400" dirty="0"/>
          </a:p>
        </p:txBody>
      </p:sp>
      <p:sp>
        <p:nvSpPr>
          <p:cNvPr id="5" name="Текстов контейнер 4"/>
          <p:cNvSpPr>
            <a:spLocks noGrp="1" noEditPoints="1"/>
          </p:cNvSpPr>
          <p:nvPr>
            <p:ph type="body" sz="quarter" idx="13"/>
          </p:nvPr>
        </p:nvSpPr>
        <p:spPr>
          <a:xfrm>
            <a:off x="5493672" y="1551817"/>
            <a:ext cx="6698327" cy="5216951"/>
          </a:xfrm>
        </p:spPr>
        <p:txBody>
          <a:bodyPr/>
          <a:lstStyle/>
          <a:p>
            <a:pPr algn="l"/>
            <a:r>
              <a:rPr lang="ru-RU" sz="1800" dirty="0"/>
              <a:t>Первомайская роща - лесопарк,памятник природы, созданный в 1982 году. Расположена в Пролетарском районе Твери в непосредственной близости от крупного жилого массива, пос. Первомайского, больничного комплекса, реки Тьмаки.</a:t>
            </a:r>
          </a:p>
          <a:p>
            <a:pPr algn="l"/>
            <a:r>
              <a:rPr lang="ru-RU" sz="1800" dirty="0"/>
              <a:t>Первомайская роща — сосновая роща естественного происхождения. Согласно документам, роща существовала ещё при Успенском Желтиковом мужском монастыре, основанном в 1384 году.</a:t>
            </a:r>
          </a:p>
          <a:p>
            <a:pPr algn="l"/>
            <a:r>
              <a:rPr lang="ru-RU" sz="1800" dirty="0"/>
              <a:t> Когда мы вошли в рощу, первое, что  заметили - деревья, которые окружали нас со всех сторон. Они были такими высокими и красивыми, что невозможно отвести от них глаз.</a:t>
            </a:r>
          </a:p>
          <a:p>
            <a:pPr algn="l"/>
            <a:r>
              <a:rPr lang="ru-RU" sz="1800" dirty="0"/>
              <a:t>Роща была очень тихой и спокойной. Но мы не были одни в этой роще. На пути встретили множество людей, которые также вышли в поисках умиротворения и вдохновения. И мы вместе наслаждались этой потрясающей красотой природы.</a:t>
            </a:r>
          </a:p>
        </p:txBody>
      </p:sp>
      <p:sp>
        <p:nvSpPr>
          <p:cNvPr id="8" name="Текст. поле 7"/>
          <p:cNvSpPr txBox="1"/>
          <p:nvPr/>
        </p:nvSpPr>
        <p:spPr>
          <a:xfrm>
            <a:off x="0" y="5782864"/>
            <a:ext cx="5607058" cy="91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Подготовили студенты 3 курса 38 группы: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Нифталыев Рахман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Спиридонов Тимофей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 noEditPoints="1"/>
          </p:cNvSpPr>
          <p:nvPr>
            <p:ph type="title"/>
          </p:nvPr>
        </p:nvSpPr>
        <p:spPr>
          <a:xfrm>
            <a:off x="2754734" y="993944"/>
            <a:ext cx="6611755" cy="2435056"/>
          </a:xfrm>
        </p:spPr>
        <p:txBody>
          <a:bodyPr/>
          <a:lstStyle/>
          <a:p>
            <a:r>
              <a:rPr lang="ru-RU" sz="1100" b="1" i="0" dirty="0"/>
              <a:t>1)</a:t>
            </a:r>
            <a:r>
              <a:rPr lang="en-US" sz="1100" b="1" i="0" dirty="0"/>
              <a:t>Месторасположение ООПТ:</a:t>
            </a:r>
            <a:endParaRPr lang="ru-RU" sz="1100" b="1" i="0" dirty="0"/>
          </a:p>
          <a:p>
            <a:r>
              <a:rPr lang="en-US" sz="1100" b="1" i="0" dirty="0"/>
              <a:t>Административный адрес: ЦФО, Тверская область, г. Тверь</a:t>
            </a:r>
          </a:p>
          <a:p>
            <a:r>
              <a:rPr lang="bg-BG" sz="1100" b="1" i="0" dirty="0"/>
              <a:t>Границы: Западная граница - грунтовая дорога, ведущая к автокооперативу; восточная - жилой массив</a:t>
            </a:r>
            <a:endParaRPr lang="ru-RU" sz="1100" b="1" i="0" dirty="0"/>
          </a:p>
          <a:p>
            <a:r>
              <a:rPr lang="bg-BG" sz="1100" b="1" i="0" dirty="0"/>
              <a:t>пос.Первомайский и больничный комплекс; северная - ул. Маршала Конева; южная - река Тьмака. Примыкает к</a:t>
            </a:r>
            <a:r>
              <a:rPr lang="ru-RU" sz="1100" b="1" i="0" dirty="0"/>
              <a:t> </a:t>
            </a:r>
            <a:r>
              <a:rPr lang="bg-BG" sz="1100" b="1" i="0" dirty="0"/>
              <a:t>левому берегу р.Тьмаки</a:t>
            </a:r>
            <a:endParaRPr lang="ru-RU" sz="1100" b="1" i="0" dirty="0"/>
          </a:p>
          <a:p>
            <a:endParaRPr lang="ru-RU" sz="1100" b="1" i="0" dirty="0"/>
          </a:p>
          <a:p>
            <a:r>
              <a:rPr lang="ru-RU" sz="1100" b="1" i="0" dirty="0"/>
              <a:t>2)</a:t>
            </a:r>
            <a:r>
              <a:rPr lang="ru-RU" sz="11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создания:</a:t>
            </a:r>
          </a:p>
          <a:p>
            <a:r>
              <a:rPr lang="ru-RU" sz="11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12.02.1982</a:t>
            </a:r>
          </a:p>
          <a:p>
            <a:endParaRPr lang="ru-RU" sz="11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1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3)Решение исполнительного Комитета Калининского областного Совета народных депутатов от 12.02.1982 №55 «О признании природных объектов государственными памятниками природы областного значения и усилении их охраны».</a:t>
            </a:r>
          </a:p>
          <a:p>
            <a:pPr marL="0" indent="0">
              <a:buNone/>
            </a:pPr>
            <a:r>
              <a:rPr lang="ru-RU" sz="11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природных ресурсов и экологии Тверской области от 13.01.2015 №2-кв «Об утверждении перечня особо охраняемых природных территорий регионального значения Тверской области».</a:t>
            </a:r>
          </a:p>
          <a:p>
            <a:pPr marL="0" indent="0">
              <a:buNone/>
            </a:pPr>
            <a:r>
              <a:rPr lang="ru-RU" sz="11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1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4)Согласно Стратегии развития зелёных зон, «Первомайская роща» — это Особо охраняемая природная территория (ООПТ) — участки земли, водной поверхности и воздушного пространства над ними, где располагаются природные комплексы и объекты, которые имеют особое природоохранное, научное, культурное, эстетическое, рекреационное и оздоровительное значение, которые изъяты решениями органов государственной власти полностью или частично из хозяйственного использования и для которых установлен режим особой охраны.</a:t>
            </a:r>
            <a:endParaRPr lang="ru-RU" sz="10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0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20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754734" cy="367297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37266" y="0"/>
            <a:ext cx="2754734" cy="3672978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66897" y="3770569"/>
            <a:ext cx="5105301" cy="30874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9621" y="504271"/>
            <a:ext cx="4473600" cy="5964800"/>
          </a:xfrm>
          <a:prstGeom prst="rect">
            <a:avLst/>
          </a:prstGeom>
        </p:spPr>
      </p:pic>
      <p:sp>
        <p:nvSpPr>
          <p:cNvPr id="4" name="Текстов контейнер 3"/>
          <p:cNvSpPr>
            <a:spLocks noGrp="1" noEditPoints="1"/>
          </p:cNvSpPr>
          <p:nvPr>
            <p:ph type="body" sz="quarter" idx="13"/>
          </p:nvPr>
        </p:nvSpPr>
        <p:spPr>
          <a:xfrm>
            <a:off x="469650" y="504271"/>
            <a:ext cx="5086387" cy="596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/>
              <a:t>На первый изгляд Первомайская роща может показаться скучным и невзрачным, а может быть даже где-то и жутковатым местом, особенно в хмурую с серую погоду, </a:t>
            </a:r>
            <a:r>
              <a:rPr lang="en-US" sz="1400" dirty="0" err="1"/>
              <a:t>когда</a:t>
            </a:r>
            <a:r>
              <a:rPr lang="en-US" sz="1400" dirty="0"/>
              <a:t> </a:t>
            </a:r>
            <a:r>
              <a:rPr lang="ru-RU" sz="1400" dirty="0" smtClean="0"/>
              <a:t>тут </a:t>
            </a:r>
            <a:r>
              <a:rPr lang="en-US" sz="1400" dirty="0" err="1" smtClean="0"/>
              <a:t>совсем</a:t>
            </a:r>
            <a:r>
              <a:rPr lang="en-US" sz="1400" dirty="0" smtClean="0"/>
              <a:t> </a:t>
            </a:r>
            <a:r>
              <a:rPr lang="en-US" sz="1400" dirty="0" err="1" smtClean="0"/>
              <a:t>немноголюдно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Однако, это хорошее место для спортивного отдыха и просто прогулок, которые доставят море положительных эмоций и позитива, ведь это один из островков лесополосы в городской черте</a:t>
            </a:r>
            <a:r>
              <a:rPr lang="ru-RU" sz="1400" dirty="0"/>
              <a:t>.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Первомайская роща- очень красивое место, есть речка, красивые сосны, чистый воздух. Хотя роща находится вдалеке от центра, для жителей Пролетарского района это отличное место для отдыха и проведения свободного времени. 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Однако, стоит отметить, что роща в настоящее время подвергается различным проблемам, таким как с</a:t>
            </a:r>
            <a:r>
              <a:rPr lang="bg-BG" sz="1400" dirty="0"/>
              <a:t>амовольная рубка деревьев, повреждение стволов деревьев, замусоривание территории, разведение костров и вытаптывание территории.</a:t>
            </a:r>
          </a:p>
          <a:p>
            <a:pPr>
              <a:lnSpc>
                <a:spcPct val="100000"/>
              </a:lnSpc>
            </a:pPr>
            <a:r>
              <a:rPr lang="ru-RU" sz="1400" dirty="0"/>
              <a:t>Поэтому необходимы работы по благоустройству и очистке территории рощи.По инициативе органов власти, регулярно проводятся уборки лесного массива от загрязнений. Однако, экологическая культура граждан по прежнему находится на низком уровне, что препятствует поддержанию ООПТ «Первомайская роща» в идеальном состоянии.</a:t>
            </a:r>
            <a:endParaRPr lang="ru-RU" sz="1600" dirty="0"/>
          </a:p>
          <a:p>
            <a:pPr>
              <a:lnSpc>
                <a:spcPct val="100000"/>
              </a:lnSpc>
            </a:pPr>
            <a:endParaRPr lang="bg-BG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ow and Tell">
  <a:themeElements>
    <a:clrScheme name="Show and Tell Color">
      <a:dk1>
        <a:srgbClr val="3F3C3B"/>
      </a:dk1>
      <a:lt1>
        <a:srgbClr val="FFFFFF"/>
      </a:lt1>
      <a:dk2>
        <a:srgbClr val="F8E9AC"/>
      </a:dk2>
      <a:lt2>
        <a:srgbClr val="FCCACA"/>
      </a:lt2>
      <a:accent1>
        <a:srgbClr val="A8DAFF"/>
      </a:accent1>
      <a:accent2>
        <a:srgbClr val="4785B3"/>
      </a:accent2>
      <a:accent3>
        <a:srgbClr val="FF9B99"/>
      </a:accent3>
      <a:accent4>
        <a:srgbClr val="EB7E7C"/>
      </a:accent4>
      <a:accent5>
        <a:srgbClr val="C7AC7D"/>
      </a:accent5>
      <a:accent6>
        <a:srgbClr val="B7954E"/>
      </a:accent6>
      <a:hlink>
        <a:srgbClr val="0563C1"/>
      </a:hlink>
      <a:folHlink>
        <a:srgbClr val="954F72"/>
      </a:folHlink>
    </a:clrScheme>
    <a:fontScheme name="По избор 7">
      <a:majorFont>
        <a:latin typeface="Cambria"/>
        <a:ea typeface=""/>
        <a:cs typeface=""/>
      </a:majorFont>
      <a:minorFont>
        <a:latin typeface="Calibri Light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 panose="020F0502020204030204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519</Words>
  <Application>Microsoft Office PowerPoint</Application>
  <PresentationFormat>Широкоэкранный</PresentationFormat>
  <Paragraphs>29</Paragraphs>
  <Slides>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bold</vt:lpstr>
      <vt:lpstr>Calibri Light</vt:lpstr>
      <vt:lpstr>Cambria</vt:lpstr>
      <vt:lpstr>Times New Roman</vt:lpstr>
      <vt:lpstr>Show and Tell</vt:lpstr>
      <vt:lpstr>Памятник природы регионального значения «Первомайская роща»</vt:lpstr>
      <vt:lpstr>1)Месторасположение ООПТ: Административный адрес: ЦФО, Тверская область, г. Тверь Границы: Западная граница - грунтовая дорога, ведущая к автокооперативу; восточная - жилой массив пос.Первомайский и больничный комплекс; северная - ул. Маршала Конева; южная - река Тьмака. Примыкает к левому берегу р.Тьмаки  2)Дата создания:  12.02.1982  3)Решение исполнительного Комитета Калининского областного Совета народных депутатов от 12.02.1982 №55 «О признании природных объектов государственными памятниками природы областного значения и усилении их охраны». Приказ министерства природных ресурсов и экологии Тверской области от 13.01.2015 №2-кв «Об утверждении перечня особо охраняемых природных территорий регионального значения Тверской области».   4)Согласно Стратегии развития зелёных зон, «Первомайская роща» — это Особо охраняемая природная территория (ООПТ) — участки земли, водной поверхности и воздушного пространства над ними, где располагаются природные комплексы и объекты, которые имеют особое природоохранное, научное, культурное, эстетическое, рекреационное и оздоровительное значение, которые изъяты решениями органов государственной власти полностью или частично из хозяйственного использования и для которых установлен режим особой охраны.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Title</dc:title>
  <dc:creator>Rah</dc:creator>
  <cp:lastModifiedBy>Коршикова Татьяна Николаевна</cp:lastModifiedBy>
  <cp:revision>3</cp:revision>
  <dcterms:created xsi:type="dcterms:W3CDTF">2020-11-02T08:57:42Z</dcterms:created>
  <dcterms:modified xsi:type="dcterms:W3CDTF">2023-05-12T09:13:35Z</dcterms:modified>
</cp:coreProperties>
</file>