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05.06.2023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428604"/>
            <a:ext cx="7772400" cy="727071"/>
          </a:xfrm>
        </p:spPr>
        <p:txBody>
          <a:bodyPr>
            <a:normAutofit fontScale="90000"/>
          </a:bodyPr>
          <a:lstStyle/>
          <a:p>
            <a:r>
              <a:rPr lang="ru-RU" dirty="0" smtClean="0">
                <a:solidFill>
                  <a:schemeClr val="accent5">
                    <a:lumMod val="50000"/>
                  </a:schemeClr>
                </a:solidFill>
                <a:latin typeface="Bahnschrift SemiBold SemiConden" pitchFamily="34" charset="0"/>
              </a:rPr>
              <a:t>Национальный парк «</a:t>
            </a:r>
            <a:r>
              <a:rPr lang="ru-RU" dirty="0" err="1" smtClean="0">
                <a:solidFill>
                  <a:schemeClr val="accent5">
                    <a:lumMod val="50000"/>
                  </a:schemeClr>
                </a:solidFill>
                <a:latin typeface="Bahnschrift SemiBold SemiConden" pitchFamily="34" charset="0"/>
              </a:rPr>
              <a:t>Завидово</a:t>
            </a:r>
            <a:r>
              <a:rPr lang="ru-RU" dirty="0" smtClean="0">
                <a:solidFill>
                  <a:schemeClr val="accent5">
                    <a:lumMod val="50000"/>
                  </a:schemeClr>
                </a:solidFill>
                <a:latin typeface="Bahnschrift SemiBold SemiConden" pitchFamily="34" charset="0"/>
              </a:rPr>
              <a:t>»</a:t>
            </a:r>
            <a:endParaRPr lang="ru-RU" dirty="0">
              <a:solidFill>
                <a:schemeClr val="accent5">
                  <a:lumMod val="50000"/>
                </a:schemeClr>
              </a:solidFill>
              <a:latin typeface="Bahnschrift SemiBold SemiConden" pitchFamily="34" charset="0"/>
            </a:endParaRPr>
          </a:p>
        </p:txBody>
      </p:sp>
      <p:sp>
        <p:nvSpPr>
          <p:cNvPr id="3" name="Подзаголовок 2"/>
          <p:cNvSpPr>
            <a:spLocks noGrp="1"/>
          </p:cNvSpPr>
          <p:nvPr>
            <p:ph type="subTitle" idx="1"/>
          </p:nvPr>
        </p:nvSpPr>
        <p:spPr>
          <a:xfrm>
            <a:off x="500034" y="5143512"/>
            <a:ext cx="4757726" cy="1500198"/>
          </a:xfrm>
        </p:spPr>
        <p:txBody>
          <a:bodyPr>
            <a:normAutofit/>
          </a:bodyPr>
          <a:lstStyle/>
          <a:p>
            <a:r>
              <a:rPr lang="ru-RU" sz="1800" dirty="0" smtClean="0">
                <a:solidFill>
                  <a:schemeClr val="accent5">
                    <a:lumMod val="50000"/>
                  </a:schemeClr>
                </a:solidFill>
                <a:latin typeface="Bahnschrift SemiBold SemiConden" pitchFamily="34" charset="0"/>
              </a:rPr>
              <a:t>Работу выполнили студентки 38 группы: </a:t>
            </a:r>
            <a:r>
              <a:rPr lang="ru-RU" sz="1800" dirty="0" err="1" smtClean="0">
                <a:solidFill>
                  <a:schemeClr val="accent5">
                    <a:lumMod val="50000"/>
                  </a:schemeClr>
                </a:solidFill>
                <a:latin typeface="Bahnschrift SemiBold SemiConden" pitchFamily="34" charset="0"/>
              </a:rPr>
              <a:t>Помогалова</a:t>
            </a:r>
            <a:r>
              <a:rPr lang="ru-RU" sz="1800" dirty="0" smtClean="0">
                <a:solidFill>
                  <a:schemeClr val="accent5">
                    <a:lumMod val="50000"/>
                  </a:schemeClr>
                </a:solidFill>
                <a:latin typeface="Bahnschrift SemiBold SemiConden" pitchFamily="34" charset="0"/>
              </a:rPr>
              <a:t> Полина, </a:t>
            </a:r>
            <a:r>
              <a:rPr lang="ru-RU" sz="1800" dirty="0" err="1" smtClean="0">
                <a:solidFill>
                  <a:schemeClr val="accent5">
                    <a:lumMod val="50000"/>
                  </a:schemeClr>
                </a:solidFill>
                <a:latin typeface="Bahnschrift SemiBold SemiConden" pitchFamily="34" charset="0"/>
              </a:rPr>
              <a:t>Тазина</a:t>
            </a:r>
            <a:r>
              <a:rPr lang="ru-RU" sz="1800" dirty="0" smtClean="0">
                <a:solidFill>
                  <a:schemeClr val="accent5">
                    <a:lumMod val="50000"/>
                  </a:schemeClr>
                </a:solidFill>
                <a:latin typeface="Bahnschrift SemiBold SemiConden" pitchFamily="34" charset="0"/>
              </a:rPr>
              <a:t> Екатерина, Чернакова Екатерина, Южакова Ольга </a:t>
            </a:r>
            <a:endParaRPr lang="ru-RU" sz="1800" dirty="0">
              <a:solidFill>
                <a:schemeClr val="accent5">
                  <a:lumMod val="50000"/>
                </a:schemeClr>
              </a:solidFill>
              <a:latin typeface="Bahnschrift SemiBold SemiConden" pitchFamily="34" charset="0"/>
            </a:endParaRPr>
          </a:p>
        </p:txBody>
      </p:sp>
      <p:sp>
        <p:nvSpPr>
          <p:cNvPr id="7" name="Прямоугольник 6"/>
          <p:cNvSpPr/>
          <p:nvPr/>
        </p:nvSpPr>
        <p:spPr>
          <a:xfrm>
            <a:off x="500034" y="1500174"/>
            <a:ext cx="4714908" cy="3429024"/>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74" name="AutoShape 2" descr="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6" name="AutoShape 4" descr="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8" name="AutoShape 6" descr="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 name="TextBox 10"/>
          <p:cNvSpPr txBox="1"/>
          <p:nvPr/>
        </p:nvSpPr>
        <p:spPr>
          <a:xfrm>
            <a:off x="5357818" y="1500174"/>
            <a:ext cx="3643338" cy="5078313"/>
          </a:xfrm>
          <a:prstGeom prst="rect">
            <a:avLst/>
          </a:prstGeom>
          <a:noFill/>
        </p:spPr>
        <p:txBody>
          <a:bodyPr wrap="square" rtlCol="0">
            <a:spAutoFit/>
          </a:bodyPr>
          <a:lstStyle/>
          <a:p>
            <a:pPr algn="just"/>
            <a:r>
              <a:rPr lang="ru-RU" dirty="0" smtClean="0">
                <a:solidFill>
                  <a:schemeClr val="accent5">
                    <a:lumMod val="50000"/>
                  </a:schemeClr>
                </a:solidFill>
                <a:latin typeface="Bahnschrift SemiBold SemiConden" pitchFamily="34" charset="0"/>
              </a:rPr>
              <a:t>От посещения  особо охраняемой природной территории «</a:t>
            </a:r>
            <a:r>
              <a:rPr lang="ru-RU" dirty="0" err="1" smtClean="0">
                <a:solidFill>
                  <a:schemeClr val="accent5">
                    <a:lumMod val="50000"/>
                  </a:schemeClr>
                </a:solidFill>
                <a:latin typeface="Bahnschrift SemiBold SemiConden" pitchFamily="34" charset="0"/>
              </a:rPr>
              <a:t>Завидово</a:t>
            </a:r>
            <a:r>
              <a:rPr lang="ru-RU" dirty="0" smtClean="0">
                <a:solidFill>
                  <a:schemeClr val="accent5">
                    <a:lumMod val="50000"/>
                  </a:schemeClr>
                </a:solidFill>
                <a:latin typeface="Bahnschrift SemiBold SemiConden" pitchFamily="34" charset="0"/>
              </a:rPr>
              <a:t>», которая имеет категорию национального парка у нас осталась масса положительных впечатлений и  хорошего настроения. </a:t>
            </a:r>
          </a:p>
          <a:p>
            <a:pPr algn="just"/>
            <a:r>
              <a:rPr lang="ru-RU" dirty="0" smtClean="0">
                <a:solidFill>
                  <a:schemeClr val="accent5">
                    <a:lumMod val="50000"/>
                  </a:schemeClr>
                </a:solidFill>
                <a:latin typeface="Bahnschrift SemiBold SemiConden" pitchFamily="34" charset="0"/>
              </a:rPr>
              <a:t>Здесь можно увидеть разнообразные живописные пейзажи, которые в современном мире действуют на людей города как своеобразная медитация, помогая по-настоящему отдохнуть и перезарядиться.</a:t>
            </a:r>
          </a:p>
          <a:p>
            <a:pPr algn="just"/>
            <a:r>
              <a:rPr lang="ru-RU" dirty="0" smtClean="0">
                <a:solidFill>
                  <a:schemeClr val="accent5">
                    <a:lumMod val="50000"/>
                  </a:schemeClr>
                </a:solidFill>
                <a:latin typeface="Bahnschrift SemiBold SemiConden" pitchFamily="34" charset="0"/>
              </a:rPr>
              <a:t>Место действительно уникально, у каждого посетителя ООПТ есть возможность уединиться с природой и прочувствовать всю ее силу, получив невероятное вдохновение от красот природы.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143504" y="3857628"/>
            <a:ext cx="3786214" cy="2857520"/>
          </a:xfrm>
          <a:prstGeom prst="rect">
            <a:avLst/>
          </a:prstGeom>
          <a:blipFill>
            <a:blip r:embed="rId2"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5400000">
            <a:off x="5679277" y="392897"/>
            <a:ext cx="3500486" cy="3000396"/>
          </a:xfrm>
          <a:prstGeom prst="rect">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42844" y="142852"/>
            <a:ext cx="5072098" cy="6740307"/>
          </a:xfrm>
          <a:prstGeom prst="rect">
            <a:avLst/>
          </a:prstGeom>
        </p:spPr>
        <p:txBody>
          <a:bodyPr wrap="square">
            <a:spAutoFit/>
          </a:bodyPr>
          <a:lstStyle/>
          <a:p>
            <a:pPr algn="just"/>
            <a:r>
              <a:rPr lang="ru-RU" sz="1600" dirty="0" smtClean="0">
                <a:solidFill>
                  <a:schemeClr val="accent5">
                    <a:lumMod val="50000"/>
                  </a:schemeClr>
                </a:solidFill>
                <a:latin typeface="Bahnschrift SemiBold SemiConden" pitchFamily="34" charset="0"/>
              </a:rPr>
              <a:t>Данная ООПТ федерального значения была создана 21.02.1992 г, площадь составляет 133 га. История этого места очень обширна и охватывает разные исторические этапы нашей страны. В этих краях любили бывать Иван Грозный, Петр Первый, Екатерина Великая, Сталин, Брежнев, Ельцин и многие другие. В настоящие время на территориях парка расположена резиденция Президента  РФ  «Русь». </a:t>
            </a:r>
          </a:p>
          <a:p>
            <a:pPr algn="just"/>
            <a:r>
              <a:rPr lang="ru-RU" sz="1600" dirty="0" smtClean="0">
                <a:solidFill>
                  <a:schemeClr val="accent5">
                    <a:lumMod val="50000"/>
                  </a:schemeClr>
                </a:solidFill>
                <a:latin typeface="Bahnschrift SemiBold SemiConden" pitchFamily="34" charset="0"/>
              </a:rPr>
              <a:t> Территория «</a:t>
            </a:r>
            <a:r>
              <a:rPr lang="ru-RU" sz="1600" dirty="0" err="1" smtClean="0">
                <a:solidFill>
                  <a:schemeClr val="accent5">
                    <a:lumMod val="50000"/>
                  </a:schemeClr>
                </a:solidFill>
                <a:latin typeface="Bahnschrift SemiBold SemiConden" pitchFamily="34" charset="0"/>
              </a:rPr>
              <a:t>Завидово</a:t>
            </a:r>
            <a:r>
              <a:rPr lang="ru-RU" sz="1600" dirty="0" smtClean="0">
                <a:solidFill>
                  <a:schemeClr val="accent5">
                    <a:lumMod val="50000"/>
                  </a:schemeClr>
                </a:solidFill>
                <a:latin typeface="Bahnschrift SemiBold SemiConden" pitchFamily="34" charset="0"/>
              </a:rPr>
              <a:t>» стала источником вдохновения многих деятелей искусства, в том числе </a:t>
            </a:r>
            <a:r>
              <a:rPr lang="ru-RU" sz="1600" dirty="0" err="1" smtClean="0">
                <a:solidFill>
                  <a:schemeClr val="accent5">
                    <a:lumMod val="50000"/>
                  </a:schemeClr>
                </a:solidFill>
                <a:latin typeface="Bahnschrift SemiBold SemiConden" pitchFamily="34" charset="0"/>
              </a:rPr>
              <a:t>Алябьева</a:t>
            </a:r>
            <a:r>
              <a:rPr lang="ru-RU" sz="1600" dirty="0" smtClean="0">
                <a:solidFill>
                  <a:schemeClr val="accent5">
                    <a:lumMod val="50000"/>
                  </a:schemeClr>
                </a:solidFill>
                <a:latin typeface="Bahnschrift SemiBold SemiConden" pitchFamily="34" charset="0"/>
              </a:rPr>
              <a:t>, Дрожжина, </a:t>
            </a:r>
            <a:r>
              <a:rPr lang="ru-RU" sz="1600" dirty="0" err="1" smtClean="0">
                <a:solidFill>
                  <a:schemeClr val="accent5">
                    <a:lumMod val="50000"/>
                  </a:schemeClr>
                </a:solidFill>
                <a:latin typeface="Bahnschrift SemiBold SemiConden" pitchFamily="34" charset="0"/>
              </a:rPr>
              <a:t>Творожникова</a:t>
            </a:r>
            <a:r>
              <a:rPr lang="ru-RU" sz="1600" dirty="0" smtClean="0">
                <a:solidFill>
                  <a:schemeClr val="accent5">
                    <a:lumMod val="50000"/>
                  </a:schemeClr>
                </a:solidFill>
                <a:latin typeface="Bahnschrift SemiBold SemiConden" pitchFamily="34" charset="0"/>
              </a:rPr>
              <a:t>. </a:t>
            </a:r>
            <a:endParaRPr lang="ru-RU" sz="1600" dirty="0" smtClean="0">
              <a:solidFill>
                <a:schemeClr val="accent5">
                  <a:lumMod val="50000"/>
                </a:schemeClr>
              </a:solidFill>
              <a:latin typeface="Bahnschrift SemiBold SemiConden" pitchFamily="34" charset="0"/>
            </a:endParaRPr>
          </a:p>
          <a:p>
            <a:r>
              <a:rPr lang="ru-RU" sz="1600" dirty="0" smtClean="0">
                <a:solidFill>
                  <a:schemeClr val="accent5">
                    <a:lumMod val="50000"/>
                  </a:schemeClr>
                </a:solidFill>
                <a:latin typeface="Bahnschrift SemiBold SemiConden" pitchFamily="34" charset="0"/>
              </a:rPr>
              <a:t>Основную часть заповедника занимают лесные массивы. В настоящее время фауна в «</a:t>
            </a:r>
            <a:r>
              <a:rPr lang="ru-RU" sz="1600" dirty="0" err="1" smtClean="0">
                <a:solidFill>
                  <a:schemeClr val="accent5">
                    <a:lumMod val="50000"/>
                  </a:schemeClr>
                </a:solidFill>
                <a:latin typeface="Bahnschrift SemiBold SemiConden" pitchFamily="34" charset="0"/>
              </a:rPr>
              <a:t>Завидово</a:t>
            </a:r>
            <a:r>
              <a:rPr lang="ru-RU" sz="1600" dirty="0" smtClean="0">
                <a:solidFill>
                  <a:schemeClr val="accent5">
                    <a:lumMod val="50000"/>
                  </a:schemeClr>
                </a:solidFill>
                <a:latin typeface="Bahnschrift SemiBold SemiConden" pitchFamily="34" charset="0"/>
              </a:rPr>
              <a:t>» представлена 33 видами рыб, 198 видами птиц и 41 видом млекопитающих. Здесь можно встретить и бурого медведя, и зайцев, и лисиц, и кабанов, и рысей, и лосей, и горностаев, и косуль, и рябчиков с тетеревами. В местных водоемах разводят белого амура, карпов и толстолобиков.</a:t>
            </a:r>
            <a:r>
              <a:rPr lang="ru-RU" sz="1600" dirty="0" smtClean="0">
                <a:solidFill>
                  <a:schemeClr val="accent5">
                    <a:lumMod val="50000"/>
                  </a:schemeClr>
                </a:solidFill>
              </a:rPr>
              <a:t> </a:t>
            </a:r>
            <a:r>
              <a:rPr lang="ru-RU" sz="1600" dirty="0" smtClean="0">
                <a:solidFill>
                  <a:schemeClr val="accent5">
                    <a:lumMod val="50000"/>
                  </a:schemeClr>
                </a:solidFill>
                <a:latin typeface="Bahnschrift SemiBold SemiConden" pitchFamily="34" charset="0"/>
              </a:rPr>
              <a:t>Плюс ко всему «</a:t>
            </a:r>
            <a:r>
              <a:rPr lang="ru-RU" sz="1600" dirty="0" err="1" smtClean="0">
                <a:solidFill>
                  <a:schemeClr val="accent5">
                    <a:lumMod val="50000"/>
                  </a:schemeClr>
                </a:solidFill>
                <a:latin typeface="Bahnschrift SemiBold SemiConden" pitchFamily="34" charset="0"/>
              </a:rPr>
              <a:t>Завидово</a:t>
            </a:r>
            <a:r>
              <a:rPr lang="ru-RU" sz="1600" dirty="0" smtClean="0">
                <a:solidFill>
                  <a:schemeClr val="accent5">
                    <a:lumMod val="50000"/>
                  </a:schemeClr>
                </a:solidFill>
                <a:latin typeface="Bahnschrift SemiBold SemiConden" pitchFamily="34" charset="0"/>
              </a:rPr>
              <a:t>» может похвастаться лиственными, смешанными и хвойными лесами, которые занимают 80 000 га от всей территории заповедника. Здесь вы встретите березу, ель, ольху, сосну, рябину, можжевельник, осину, бруснику, чернику, клюкву, дикую малину, смородину, папоротник, ягель или зверобой.</a:t>
            </a:r>
          </a:p>
          <a:p>
            <a:r>
              <a:rPr lang="ru-RU" sz="1600" dirty="0" smtClean="0">
                <a:solidFill>
                  <a:schemeClr val="accent5">
                    <a:lumMod val="50000"/>
                  </a:schemeClr>
                </a:solidFill>
                <a:latin typeface="Bahnschrift SemiBold SemiConden" pitchFamily="34" charset="0"/>
              </a:rPr>
              <a:t>В особенности заповедник славится своими лугами и водоемами. </a:t>
            </a:r>
          </a:p>
          <a:p>
            <a:pPr algn="just"/>
            <a:endParaRPr lang="ru-RU" sz="1600" dirty="0">
              <a:solidFill>
                <a:schemeClr val="accent6"/>
              </a:solidFill>
              <a:latin typeface="Bahnschrift SemiBold SemiConden"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42852"/>
            <a:ext cx="8715436" cy="646331"/>
          </a:xfrm>
          <a:prstGeom prst="rect">
            <a:avLst/>
          </a:prstGeom>
          <a:noFill/>
        </p:spPr>
        <p:txBody>
          <a:bodyPr wrap="square" rtlCol="0">
            <a:spAutoFit/>
          </a:bodyPr>
          <a:lstStyle/>
          <a:p>
            <a:pPr algn="just"/>
            <a:r>
              <a:rPr lang="ru-RU" dirty="0" smtClean="0">
                <a:solidFill>
                  <a:schemeClr val="accent5">
                    <a:lumMod val="50000"/>
                  </a:schemeClr>
                </a:solidFill>
                <a:latin typeface="Bahnschrift SemiBold SemiConden" pitchFamily="34" charset="0"/>
              </a:rPr>
              <a:t>Согласно оценкам ЮНЕСКО, национальный парк «</a:t>
            </a:r>
            <a:r>
              <a:rPr lang="ru-RU" dirty="0" err="1" smtClean="0">
                <a:solidFill>
                  <a:schemeClr val="accent5">
                    <a:lumMod val="50000"/>
                  </a:schemeClr>
                </a:solidFill>
                <a:latin typeface="Bahnschrift SemiBold SemiConden" pitchFamily="34" charset="0"/>
              </a:rPr>
              <a:t>Завидово</a:t>
            </a:r>
            <a:r>
              <a:rPr lang="ru-RU" dirty="0" smtClean="0">
                <a:solidFill>
                  <a:schemeClr val="accent5">
                    <a:lumMod val="50000"/>
                  </a:schemeClr>
                </a:solidFill>
                <a:latin typeface="Bahnschrift SemiBold SemiConden" pitchFamily="34" charset="0"/>
              </a:rPr>
              <a:t>» – одно из самых чистых в экологическом отношении мест на Земле.</a:t>
            </a:r>
            <a:endParaRPr lang="ru-RU" dirty="0">
              <a:solidFill>
                <a:schemeClr val="accent5">
                  <a:lumMod val="50000"/>
                </a:schemeClr>
              </a:solidFill>
              <a:latin typeface="Bahnschrift SemiBold SemiConden" pitchFamily="34" charset="0"/>
            </a:endParaRPr>
          </a:p>
        </p:txBody>
      </p:sp>
      <p:sp>
        <p:nvSpPr>
          <p:cNvPr id="6" name="TextBox 5"/>
          <p:cNvSpPr txBox="1"/>
          <p:nvPr/>
        </p:nvSpPr>
        <p:spPr>
          <a:xfrm>
            <a:off x="214282" y="2000240"/>
            <a:ext cx="5643602" cy="3139321"/>
          </a:xfrm>
          <a:prstGeom prst="rect">
            <a:avLst/>
          </a:prstGeom>
          <a:noFill/>
        </p:spPr>
        <p:txBody>
          <a:bodyPr wrap="square" rtlCol="0">
            <a:spAutoFit/>
          </a:bodyPr>
          <a:lstStyle/>
          <a:p>
            <a:pPr algn="just"/>
            <a:r>
              <a:rPr lang="ru-RU" dirty="0" smtClean="0">
                <a:solidFill>
                  <a:schemeClr val="accent5">
                    <a:lumMod val="50000"/>
                  </a:schemeClr>
                </a:solidFill>
                <a:latin typeface="Bahnschrift SemiBold SemiConden" pitchFamily="34" charset="0"/>
              </a:rPr>
              <a:t>В целом парк представляет важнейшее звено в системе особо охраняемых территорий Центральной России, которое во многом определит состояние окружающей среды в будущем. Местные болота и водоемы выполняют важную водорегулирующую функцию, леса уменьшают негативное воздействие промышленных выбросов, обеспечивают полноценный отдых и восстанавливают здоровье тысячам людей. Незрима, но весьма актуальна для жизни экосистем разного уровня роль парка как среды обитания бесчисленного множества водных и наземных живых существ. </a:t>
            </a:r>
            <a:endParaRPr lang="ru-RU" dirty="0">
              <a:solidFill>
                <a:schemeClr val="accent5">
                  <a:lumMod val="50000"/>
                </a:schemeClr>
              </a:solidFill>
              <a:latin typeface="Bahnschrift SemiBold SemiConden" pitchFamily="34" charset="0"/>
            </a:endParaRPr>
          </a:p>
        </p:txBody>
      </p:sp>
      <p:sp>
        <p:nvSpPr>
          <p:cNvPr id="7" name="Прямоугольник 6"/>
          <p:cNvSpPr/>
          <p:nvPr/>
        </p:nvSpPr>
        <p:spPr>
          <a:xfrm rot="16200000" flipH="1" flipV="1">
            <a:off x="5393553" y="2607447"/>
            <a:ext cx="4071950" cy="3143288"/>
          </a:xfrm>
          <a:prstGeom prst="rect">
            <a:avLst/>
          </a:prstGeom>
          <a:blipFill>
            <a:blip r:embed="rId2"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214282" y="1357298"/>
            <a:ext cx="8786874" cy="646331"/>
          </a:xfrm>
          <a:prstGeom prst="rect">
            <a:avLst/>
          </a:prstGeom>
          <a:noFill/>
        </p:spPr>
        <p:txBody>
          <a:bodyPr wrap="square" rtlCol="0">
            <a:spAutoFit/>
          </a:bodyPr>
          <a:lstStyle/>
          <a:p>
            <a:pPr algn="just"/>
            <a:r>
              <a:rPr lang="ru-RU" dirty="0" smtClean="0">
                <a:solidFill>
                  <a:schemeClr val="accent5">
                    <a:lumMod val="50000"/>
                  </a:schemeClr>
                </a:solidFill>
                <a:latin typeface="Bahnschrift SemiBold SemiConden" pitchFamily="34" charset="0"/>
              </a:rPr>
              <a:t>На территории охранной зоны запрещается деятельность, оказывающая негативное  воздействие на природные комплексы национального парка.</a:t>
            </a:r>
            <a:endParaRPr lang="ru-RU" dirty="0">
              <a:solidFill>
                <a:schemeClr val="accent5">
                  <a:lumMod val="50000"/>
                </a:schemeClr>
              </a:solidFill>
              <a:latin typeface="Bahnschrift SemiBold SemiConden" pitchFamily="34" charset="0"/>
            </a:endParaRPr>
          </a:p>
        </p:txBody>
      </p:sp>
      <p:sp>
        <p:nvSpPr>
          <p:cNvPr id="9" name="TextBox 8"/>
          <p:cNvSpPr txBox="1"/>
          <p:nvPr/>
        </p:nvSpPr>
        <p:spPr>
          <a:xfrm>
            <a:off x="214282" y="714356"/>
            <a:ext cx="8715436" cy="646331"/>
          </a:xfrm>
          <a:prstGeom prst="rect">
            <a:avLst/>
          </a:prstGeom>
          <a:noFill/>
        </p:spPr>
        <p:txBody>
          <a:bodyPr wrap="square" rtlCol="0">
            <a:spAutoFit/>
          </a:bodyPr>
          <a:lstStyle/>
          <a:p>
            <a:pPr algn="just"/>
            <a:r>
              <a:rPr lang="ru-RU" dirty="0" smtClean="0">
                <a:solidFill>
                  <a:schemeClr val="accent5">
                    <a:lumMod val="50000"/>
                  </a:schemeClr>
                </a:solidFill>
                <a:latin typeface="Bahnschrift SemiBold SemiConden" pitchFamily="34" charset="0"/>
              </a:rPr>
              <a:t>Посетив сегодня ООПТ можно сделать вывод о том, что экологическое законодательство соблюдается в полном объеме.</a:t>
            </a:r>
            <a:endParaRPr lang="ru-RU" dirty="0">
              <a:solidFill>
                <a:schemeClr val="accent5">
                  <a:lumMod val="50000"/>
                </a:schemeClr>
              </a:solidFill>
              <a:latin typeface="Bahnschrift SemiBold SemiConden" pitchFamily="34" charset="0"/>
            </a:endParaRPr>
          </a:p>
        </p:txBody>
      </p:sp>
      <p:sp>
        <p:nvSpPr>
          <p:cNvPr id="11" name="TextBox 10"/>
          <p:cNvSpPr txBox="1"/>
          <p:nvPr/>
        </p:nvSpPr>
        <p:spPr>
          <a:xfrm>
            <a:off x="214282" y="5072074"/>
            <a:ext cx="5643602" cy="1477328"/>
          </a:xfrm>
          <a:prstGeom prst="rect">
            <a:avLst/>
          </a:prstGeom>
          <a:noFill/>
        </p:spPr>
        <p:txBody>
          <a:bodyPr wrap="square" rtlCol="0">
            <a:spAutoFit/>
          </a:bodyPr>
          <a:lstStyle/>
          <a:p>
            <a:pPr algn="just"/>
            <a:r>
              <a:rPr lang="ru-RU" dirty="0" smtClean="0">
                <a:solidFill>
                  <a:schemeClr val="accent5">
                    <a:lumMod val="50000"/>
                  </a:schemeClr>
                </a:solidFill>
                <a:latin typeface="Bahnschrift SemiBold SemiConden" pitchFamily="34" charset="0"/>
              </a:rPr>
              <a:t>Место является фаворитом среди многих туристов, поэтому необходимо проявление заботы к природе с их стороны и повышенный уровень экологического просвещения для поддержания постоянной красоты и порядка ООПТ национальный парк «</a:t>
            </a:r>
            <a:r>
              <a:rPr lang="ru-RU" dirty="0" err="1" smtClean="0">
                <a:solidFill>
                  <a:schemeClr val="accent5">
                    <a:lumMod val="50000"/>
                  </a:schemeClr>
                </a:solidFill>
                <a:latin typeface="Bahnschrift SemiBold SemiConden" pitchFamily="34" charset="0"/>
              </a:rPr>
              <a:t>Завидово</a:t>
            </a:r>
            <a:r>
              <a:rPr lang="ru-RU" dirty="0" smtClean="0">
                <a:solidFill>
                  <a:schemeClr val="accent5">
                    <a:lumMod val="50000"/>
                  </a:schemeClr>
                </a:solidFill>
                <a:latin typeface="Bahnschrift SemiBold SemiConden" pitchFamily="34" charset="0"/>
              </a:rPr>
              <a:t>».</a:t>
            </a:r>
            <a:endParaRPr lang="ru-RU" dirty="0">
              <a:solidFill>
                <a:schemeClr val="accent5">
                  <a:lumMod val="50000"/>
                </a:schemeClr>
              </a:solidFill>
              <a:latin typeface="Bahnschrift SemiBold SemiConden"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482</Words>
  <Application>Microsoft Office PowerPoint</Application>
  <PresentationFormat>Экран (4:3)</PresentationFormat>
  <Paragraphs>14</Paragraphs>
  <Slides>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vt:i4>
      </vt:variant>
    </vt:vector>
  </HeadingPairs>
  <TitlesOfParts>
    <vt:vector size="7" baseType="lpstr">
      <vt:lpstr>Arial</vt:lpstr>
      <vt:lpstr>Bahnschrift SemiBold SemiConden</vt:lpstr>
      <vt:lpstr>Calibri</vt:lpstr>
      <vt:lpstr>Тема Office</vt:lpstr>
      <vt:lpstr>Национальный парк «Завидово»</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 ---</dc:creator>
  <cp:lastModifiedBy>Коршикова Татьяна Николаевна</cp:lastModifiedBy>
  <cp:revision>19</cp:revision>
  <dcterms:created xsi:type="dcterms:W3CDTF">2023-05-27T11:56:01Z</dcterms:created>
  <dcterms:modified xsi:type="dcterms:W3CDTF">2023-06-05T11:32:44Z</dcterms:modified>
</cp:coreProperties>
</file>