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58CBD-AF8E-BC55-D822-C07EBFE09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D0467F-1DD7-AE4C-7FD1-28277040B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074C9-C7A2-6156-0753-FF485C4E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C5912-D24B-BC06-4F7C-D69CB432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B2C96-3ED7-4EE6-29C3-9E55AB4B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1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D0290-1D5F-852E-7875-BB434573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3B1D6-E861-755B-7AB8-E33C6CE3B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3F981-171C-C5BC-D9BD-63D9C8AE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4C10F-3850-A809-050E-A30F45D0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C742A-DE82-6EF2-F3E1-8577813C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DD6CA3-3D59-5846-A854-1DC66044A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A9C94-D432-A8D8-9915-E41B83048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10F7E-B7A5-58A9-D1A2-9AAF79D4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F2E033-7351-D920-3ADF-982E472A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0C665-5F73-B738-09CE-4E34A029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8F0A8-581D-152A-BE2D-411441B5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AFE60-E0EE-EF24-C070-61C352012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EF8B1-B906-ED2C-506B-C7DB0382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D890-D20B-BCE2-BFDF-7934591C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6F33F-0C85-D144-9DD1-861F54F8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A9887-44B9-9599-65DA-5A44619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F458E-1FC8-3968-888B-16D8F3F74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5359E-7E71-A5FB-BEA5-895CB064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62188A-57E8-B85E-63CD-DA33B8F8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86A80-E50E-757E-74CA-B52DE22B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20807-D561-BE16-4523-2EF0C6DD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8C1C4-05AA-AD0A-220A-73BD3512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55C6B-40CA-64FF-242F-A9C518D2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84260-A462-83AB-081C-591E6E3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9F584-AA1E-55CB-9A34-1B318553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944B25-63D0-02DE-1EB4-1ED389E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A1B5-7F12-03C4-48BB-674CBF87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377E9-D5B1-4C3F-E246-8D128849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4C3BD6-3868-4F23-C860-46537F93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37A2E2-6BFA-F7B9-A762-458C96371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8E884-5D2B-3FA4-8214-3E42D8255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96F74B-E695-CE3C-D101-B0B34740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F034CA-EAB1-EEDE-1323-CA918F12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91CC79-CD06-394D-3F88-90CE8DF0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2E6AE-3546-F4A5-9EE6-FD912407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EBEE04-A056-3CEA-1B62-00F4E021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B613B-DD34-F1AB-6251-7925402F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41A0BB-2C63-2483-A732-99F40660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DC604-7B69-A547-B79E-BFCFD562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74BE83-4F63-332B-8A1A-8B0C3B6E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A4E5A-1E1E-6C94-9D85-C9376993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8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626C-6465-2328-B497-839F8C1E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63CD4-A703-9444-5C6A-0B4FE37C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18F34-5A6B-E0A7-E87A-EC0B0577D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BEE77-1389-2629-3B97-53D4059E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27813-372A-B3CB-68BC-76BB9BEC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43522-6955-B41C-1607-1042A941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60E53-425A-3511-617A-B53DA952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5D815D-41FC-1F3D-37A3-F406EFC43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77C89-C1AD-5D66-C1D6-C109F5C18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9E67E5-BEFD-462E-4527-B2E65F51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291E67-FC35-816C-7B89-D97D993F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4658F-465B-CC7C-B349-645B64B3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DEFBE-7BF5-86AF-4DC9-75D5B964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A9D66-83BC-A989-BCD1-FECE9E10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6FCBE-E6BD-17FF-9002-8BF80B40C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31DB-CE2A-4656-9A41-50503AACD04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1DE87-37DC-4127-B594-1C69F9E80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843D-81D1-DD79-F432-3DB24C66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2D63-961E-413A-A4A4-7AC19ECE4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0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A7B0B-3937-E7E3-5596-8AC26B7D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110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10DEA-5270-D436-2B0A-5185CC0C3210}"/>
              </a:ext>
            </a:extLst>
          </p:cNvPr>
          <p:cNvSpPr/>
          <p:nvPr/>
        </p:nvSpPr>
        <p:spPr>
          <a:xfrm>
            <a:off x="7661262" y="0"/>
            <a:ext cx="4540898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19.04.2023 мы (Никитина Ксения, Наумов Максим, Хорошавина Екатерина и Шилова Вита) посетили ООПТ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 - памятник природы регионального значения. От посещения ООПТ остались неоднозначные впечатления. С одной стороны, нас покорил невероятно красивый и необъятный сосновый бор. Ощущались умиротворение и гармония с окружающей нас природой, забывалась городская суета. С другой стороны, неприятно удивило, что сама роща не убирается, на тропинках лежал мусор, оставшийся от прошлых «посетителей».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812638-BF70-C0AD-2C83-FBAF73C928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62" y="0"/>
            <a:ext cx="3707198" cy="13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CC8A22-C219-DDDC-ACD8-35C523727E42}"/>
              </a:ext>
            </a:extLst>
          </p:cNvPr>
          <p:cNvSpPr/>
          <p:nvPr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ООПТ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F9B677-8E88-3004-9FA4-E1292A69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96520"/>
            <a:ext cx="736600" cy="6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049AD20-6029-0872-5085-0ED18ECA5B3F}"/>
              </a:ext>
            </a:extLst>
          </p:cNvPr>
          <p:cNvSpPr/>
          <p:nvPr/>
        </p:nvSpPr>
        <p:spPr>
          <a:xfrm>
            <a:off x="4135120" y="266700"/>
            <a:ext cx="7904480" cy="396240"/>
          </a:xfrm>
          <a:prstGeom prst="roundRect">
            <a:avLst>
              <a:gd name="adj" fmla="val 32052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AB1BAD-7146-9260-C537-CAEF93F7E508}"/>
              </a:ext>
            </a:extLst>
          </p:cNvPr>
          <p:cNvSpPr/>
          <p:nvPr/>
        </p:nvSpPr>
        <p:spPr>
          <a:xfrm>
            <a:off x="3271520" y="833120"/>
            <a:ext cx="8768080" cy="11277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ООПТ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расположена в Московском районе города Твери, на 500 м восточнее ул. Орджоникидзе. Создана с целью сохранения и восстановления природного комплекса в естественном состоянии, поддержания экологического баланса, сохранения эталонных участков коренных старовозрастных лесов, редких видов и уникальных природных объектов.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BD4E145-3D34-A4D0-90A6-F807DC33852E}"/>
              </a:ext>
            </a:extLst>
          </p:cNvPr>
          <p:cNvSpPr/>
          <p:nvPr/>
        </p:nvSpPr>
        <p:spPr>
          <a:xfrm>
            <a:off x="4106583" y="2131060"/>
            <a:ext cx="7904480" cy="396240"/>
          </a:xfrm>
          <a:prstGeom prst="roundRect">
            <a:avLst>
              <a:gd name="adj" fmla="val 32052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9A6DF59-5E46-8D4A-3CE8-9E990A90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52734"/>
            <a:ext cx="736600" cy="6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BC96DB-1F66-424A-2A3E-0DEE035B81E1}"/>
              </a:ext>
            </a:extLst>
          </p:cNvPr>
          <p:cNvSpPr/>
          <p:nvPr/>
        </p:nvSpPr>
        <p:spPr>
          <a:xfrm>
            <a:off x="3307078" y="2697480"/>
            <a:ext cx="8768080" cy="4063999"/>
          </a:xfrm>
          <a:prstGeom prst="roundRect">
            <a:avLst>
              <a:gd name="adj" fmla="val 884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памятника природы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располагается на границе с исторической частью города Твери. Памятник природы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роща" имеет достаточно четкие естественные границы, которые определяются очертаниями сохранившегося фрагмента сосняков, рельефом и ландшафтной структурой территории. Основу лесопарковой зоны составляет сосновый бор. Роща является одним из основных мест ночлега для разных птиц - ворон, галок, грачей, сорок. Их жизнедеятельность также способствует трансформации природных экосистем. Факторами негативного воздействия на ООПТ являются: нахождение памятника в черте города, близость рощи к жилому микрорайону, активное использование населением территории памятника природы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реакреционных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целях. Из охраняемых растений выявлены виды (колокольчик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персиколистный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ландыш майский,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двулистная), занесенные в дополнительный список растений, нуждающихся на территории Тверской области в контроле численности популяций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Допустимое использование: туристические и учебные экскурсии, разработка системы экологических троп и их оборудование, научные исследования, строительные работы (только после оценки воздействия на окружающую среду и государственной экологической экспертизы.)</a:t>
            </a:r>
          </a:p>
        </p:txBody>
      </p:sp>
    </p:spTree>
    <p:extLst>
      <p:ext uri="{BB962C8B-B14F-4D97-AF65-F5344CB8AC3E}">
        <p14:creationId xmlns:p14="http://schemas.microsoft.com/office/powerpoint/2010/main" val="18739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D45C2C-D0A8-599F-A9C1-453D46C66303}"/>
              </a:ext>
            </a:extLst>
          </p:cNvPr>
          <p:cNvSpPr/>
          <p:nvPr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ООПТ «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Бобачевская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роща»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F458C0-8C09-35B2-F2DA-47AB5F1BC6E2}"/>
              </a:ext>
            </a:extLst>
          </p:cNvPr>
          <p:cNvSpPr/>
          <p:nvPr/>
        </p:nvSpPr>
        <p:spPr>
          <a:xfrm>
            <a:off x="3233095" y="111449"/>
            <a:ext cx="5148905" cy="2967031"/>
          </a:xfrm>
          <a:prstGeom prst="roundRect">
            <a:avLst>
              <a:gd name="adj" fmla="val 310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 памятника обозначено информационным стендом, на котором отражены: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объекта (ООПТ природный парк регионального значения);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НПА, на основе которых регулируется режим ООПТ (ФЗ «Об особо охраняемых природных территориях» и актуальное Положение об ООПТ, утвержденное Постановлением Правительства Тверской области от 30.06.2021 № 377-пп);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государственной инспекции по охране объектов животного мира и окружающей среды Тверской области;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ООПТ на карте, а также границы зонирования.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183049-65C2-BD02-CF29-FDFB2A5F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r="27385" b="44218"/>
          <a:stretch/>
        </p:blipFill>
        <p:spPr>
          <a:xfrm>
            <a:off x="8457034" y="49296"/>
            <a:ext cx="3734966" cy="282717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45000" endPos="29000" dist="50800" dir="5400000" sy="-100000" algn="bl" rotWithShape="0"/>
            <a:softEdge rad="762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0918FE-1D2D-13AD-EB2D-C9F9893C6E9D}"/>
              </a:ext>
            </a:extLst>
          </p:cNvPr>
          <p:cNvSpPr/>
          <p:nvPr/>
        </p:nvSpPr>
        <p:spPr>
          <a:xfrm>
            <a:off x="3233095" y="3210249"/>
            <a:ext cx="5148905" cy="792791"/>
          </a:xfrm>
          <a:prstGeom prst="roundRect">
            <a:avLst>
              <a:gd name="adj" fmla="val 695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стенде указано, какие виды деятельности запрещены на территории ООПТ, что несомненно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A58239-EAA9-4BC9-B5A3-1DEB33EF28FA}"/>
              </a:ext>
            </a:extLst>
          </p:cNvPr>
          <p:cNvSpPr/>
          <p:nvPr/>
        </p:nvSpPr>
        <p:spPr>
          <a:xfrm>
            <a:off x="3233094" y="4134809"/>
            <a:ext cx="5148905" cy="2583024"/>
          </a:xfrm>
          <a:prstGeom prst="roundRect">
            <a:avLst>
              <a:gd name="adj" fmla="val 3105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отметить, что режим ООПТ, в целом, обеспечивается.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ООПТ занесены в государственный кадастр, также имеется специальный сайт с ООПТ по Тверской области, на котором можно получить интересующую информацию (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https://oopt.tverlib.ru/bobachevskaya-roshcha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экологического законодательства, в частности ст. 2, 21 ФЗ «Об особо охраняемых природных территориях», соблюдены.  Однако граждане не соблюдают запрет размещения бытовых отходов, а ответственные за охрану ООПТ не обеспечивают своевременную уборку территории. Конечно, нелицеприятное зрелище.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193533-EB28-3382-AD0B-C6BF7D1F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39708" r="19580" b="22627"/>
          <a:stretch/>
        </p:blipFill>
        <p:spPr>
          <a:xfrm>
            <a:off x="8582077" y="4889240"/>
            <a:ext cx="3484880" cy="1680754"/>
          </a:xfrm>
          <a:prstGeom prst="rect">
            <a:avLst/>
          </a:prstGeom>
          <a:effectLst>
            <a:reflection stA="45000" endPos="22000" dist="50800" dir="5400000" sy="-100000" algn="bl" rotWithShape="0"/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F0FC84-FD72-B506-DCAB-35D301D95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7" t="19634" r="31194" b="48869"/>
          <a:stretch/>
        </p:blipFill>
        <p:spPr>
          <a:xfrm>
            <a:off x="9362019" y="2876471"/>
            <a:ext cx="1924996" cy="2012769"/>
          </a:xfrm>
          <a:prstGeom prst="rect">
            <a:avLst/>
          </a:prstGeom>
          <a:effectLst>
            <a:reflection stA="45000" endPos="26000" dist="50800" dir="5400000" sy="-100000" algn="bl" rotWithShape="0"/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842172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499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Шилова Вита Андреевна</dc:creator>
  <cp:lastModifiedBy>Васильчук Юлия Владимировна</cp:lastModifiedBy>
  <cp:revision>1</cp:revision>
  <dcterms:created xsi:type="dcterms:W3CDTF">2023-04-28T09:14:39Z</dcterms:created>
  <dcterms:modified xsi:type="dcterms:W3CDTF">2023-06-16T10:23:39Z</dcterms:modified>
</cp:coreProperties>
</file>