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1" d="100"/>
          <a:sy n="91" d="100"/>
        </p:scale>
        <p:origin x="4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72278C5-3A0E-4BC9-9A6B-5F557A0BD792}" type="datetimeFigureOut">
              <a:rPr lang="ru-RU" smtClean="0"/>
              <a:t>16.06.2023</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EB2E6A5-9A30-4D96-A37E-741D7121973E}" type="slidenum">
              <a:rPr lang="ru-RU" smtClean="0"/>
              <a:t>‹#›</a:t>
            </a:fld>
            <a:endParaRPr lang="ru-RU"/>
          </a:p>
        </p:txBody>
      </p:sp>
    </p:spTree>
    <p:extLst>
      <p:ext uri="{BB962C8B-B14F-4D97-AF65-F5344CB8AC3E}">
        <p14:creationId xmlns:p14="http://schemas.microsoft.com/office/powerpoint/2010/main" val="220223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2278C5-3A0E-4BC9-9A6B-5F557A0BD792}"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131459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2278C5-3A0E-4BC9-9A6B-5F557A0BD792}"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385672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2278C5-3A0E-4BC9-9A6B-5F557A0BD792}"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280370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2278C5-3A0E-4BC9-9A6B-5F557A0BD792}" type="datetimeFigureOut">
              <a:rPr lang="ru-RU" smtClean="0"/>
              <a:t>16.06.2023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148990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2278C5-3A0E-4BC9-9A6B-5F557A0BD792}" type="datetimeFigureOut">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208301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2278C5-3A0E-4BC9-9A6B-5F557A0BD792}" type="datetimeFigureOut">
              <a:rPr lang="ru-RU" smtClean="0"/>
              <a:t>16.06.2023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393057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2278C5-3A0E-4BC9-9A6B-5F557A0BD792}" type="datetimeFigureOut">
              <a:rPr lang="ru-RU" smtClean="0"/>
              <a:t>16.06.2023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99604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278C5-3A0E-4BC9-9A6B-5F557A0BD792}" type="datetimeFigureOut">
              <a:rPr lang="ru-RU" smtClean="0"/>
              <a:t>16.06.2023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B2E6A5-9A30-4D96-A37E-741D7121973E}" type="slidenum">
              <a:rPr lang="ru-RU" smtClean="0"/>
              <a:t>‹#›</a:t>
            </a:fld>
            <a:endParaRPr lang="ru-RU"/>
          </a:p>
        </p:txBody>
      </p:sp>
    </p:spTree>
    <p:extLst>
      <p:ext uri="{BB962C8B-B14F-4D97-AF65-F5344CB8AC3E}">
        <p14:creationId xmlns:p14="http://schemas.microsoft.com/office/powerpoint/2010/main" val="17748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872278C5-3A0E-4BC9-9A6B-5F557A0BD792}" type="datetimeFigureOut">
              <a:rPr lang="ru-RU" smtClean="0"/>
              <a:t>16.06.2023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EB2E6A5-9A30-4D96-A37E-741D7121973E}" type="slidenum">
              <a:rPr lang="ru-RU" smtClean="0"/>
              <a:t>‹#›</a:t>
            </a:fld>
            <a:endParaRPr lang="ru-RU"/>
          </a:p>
        </p:txBody>
      </p:sp>
    </p:spTree>
    <p:extLst>
      <p:ext uri="{BB962C8B-B14F-4D97-AF65-F5344CB8AC3E}">
        <p14:creationId xmlns:p14="http://schemas.microsoft.com/office/powerpoint/2010/main" val="71583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72278C5-3A0E-4BC9-9A6B-5F557A0BD792}" type="datetimeFigureOut">
              <a:rPr lang="ru-RU" smtClean="0"/>
              <a:t>16.06.2023</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EB2E6A5-9A30-4D96-A37E-741D7121973E}" type="slidenum">
              <a:rPr lang="ru-RU" smtClean="0"/>
              <a:t>‹#›</a:t>
            </a:fld>
            <a:endParaRPr lang="ru-RU"/>
          </a:p>
        </p:txBody>
      </p:sp>
    </p:spTree>
    <p:extLst>
      <p:ext uri="{BB962C8B-B14F-4D97-AF65-F5344CB8AC3E}">
        <p14:creationId xmlns:p14="http://schemas.microsoft.com/office/powerpoint/2010/main" val="33652492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72278C5-3A0E-4BC9-9A6B-5F557A0BD792}" type="datetimeFigureOut">
              <a:rPr lang="ru-RU" smtClean="0"/>
              <a:t>16.06.2023</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EB2E6A5-9A30-4D96-A37E-741D7121973E}" type="slidenum">
              <a:rPr lang="ru-RU" smtClean="0"/>
              <a:t>‹#›</a:t>
            </a:fld>
            <a:endParaRPr lang="ru-RU"/>
          </a:p>
        </p:txBody>
      </p:sp>
    </p:spTree>
    <p:extLst>
      <p:ext uri="{BB962C8B-B14F-4D97-AF65-F5344CB8AC3E}">
        <p14:creationId xmlns:p14="http://schemas.microsoft.com/office/powerpoint/2010/main" val="761426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8E525B-CC61-44CA-83E8-6CC4CB86E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Рисунок 11" descr="Изображение выглядит как на открытом воздухе, растение, багажник, лесистая местность&#10;&#10;Автоматически созданное описание">
            <a:extLst>
              <a:ext uri="{FF2B5EF4-FFF2-40B4-BE49-F238E27FC236}">
                <a16:creationId xmlns:a16="http://schemas.microsoft.com/office/drawing/2014/main" id="{4C5449A9-ADF7-738F-4CC5-A09529051D88}"/>
              </a:ext>
            </a:extLst>
          </p:cNvPr>
          <p:cNvPicPr>
            <a:picLocks noChangeAspect="1"/>
          </p:cNvPicPr>
          <p:nvPr/>
        </p:nvPicPr>
        <p:blipFill rotWithShape="1">
          <a:blip r:embed="rId2">
            <a:extLst>
              <a:ext uri="{28A0092B-C50C-407E-A947-70E740481C1C}">
                <a14:useLocalDpi xmlns:a14="http://schemas.microsoft.com/office/drawing/2010/main" val="0"/>
              </a:ext>
            </a:extLst>
          </a:blip>
          <a:srcRect l="4731" r="4733"/>
          <a:stretch/>
        </p:blipFill>
        <p:spPr>
          <a:xfrm>
            <a:off x="1" y="3579"/>
            <a:ext cx="4654296" cy="6854421"/>
          </a:xfrm>
          <a:prstGeom prst="rect">
            <a:avLst/>
          </a:prstGeom>
        </p:spPr>
      </p:pic>
      <p:sp>
        <p:nvSpPr>
          <p:cNvPr id="22" name="Rectangle 21">
            <a:extLst>
              <a:ext uri="{FF2B5EF4-FFF2-40B4-BE49-F238E27FC236}">
                <a16:creationId xmlns:a16="http://schemas.microsoft.com/office/drawing/2014/main" id="{96EEF187-8434-4B76-BE40-006EEBB263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5EE18F27-BDD4-59E0-DC7D-B4DC6608DFC6}"/>
              </a:ext>
            </a:extLst>
          </p:cNvPr>
          <p:cNvSpPr>
            <a:spLocks noGrp="1"/>
          </p:cNvSpPr>
          <p:nvPr>
            <p:ph type="ctrTitle"/>
          </p:nvPr>
        </p:nvSpPr>
        <p:spPr>
          <a:xfrm>
            <a:off x="787401" y="1480782"/>
            <a:ext cx="3280345" cy="3896436"/>
          </a:xfrm>
        </p:spPr>
        <p:txBody>
          <a:bodyPr vert="horz" lIns="91440" tIns="45720" rIns="91440" bIns="45720" rtlCol="0" anchor="ctr">
            <a:normAutofit/>
          </a:bodyPr>
          <a:lstStyle/>
          <a:p>
            <a:pPr>
              <a:lnSpc>
                <a:spcPct val="85000"/>
              </a:lnSpc>
            </a:pPr>
            <a:r>
              <a:rPr lang="en-US" sz="4200" dirty="0">
                <a:latin typeface="Times New Roman" panose="02020603050405020304" pitchFamily="18" charset="0"/>
                <a:cs typeface="Times New Roman" panose="02020603050405020304" pitchFamily="18" charset="0"/>
              </a:rPr>
              <a:t>ООПТ «</a:t>
            </a:r>
            <a:r>
              <a:rPr lang="en-US" sz="4200" dirty="0" err="1">
                <a:latin typeface="Times New Roman" panose="02020603050405020304" pitchFamily="18" charset="0"/>
                <a:cs typeface="Times New Roman" panose="02020603050405020304" pitchFamily="18" charset="0"/>
              </a:rPr>
              <a:t>Сахаровский</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парк</a:t>
            </a:r>
            <a:r>
              <a:rPr lang="en-US" sz="4200" dirty="0">
                <a:latin typeface="Times New Roman" panose="02020603050405020304" pitchFamily="18" charset="0"/>
                <a:cs typeface="Times New Roman" panose="02020603050405020304" pitchFamily="18" charset="0"/>
              </a:rPr>
              <a:t>»</a:t>
            </a:r>
          </a:p>
        </p:txBody>
      </p:sp>
      <p:pic>
        <p:nvPicPr>
          <p:cNvPr id="15" name="Рисунок 14" descr="Изображение выглядит как на открытом воздухе, дерево, небо, земля&#10;&#10;Автоматически созданное описание">
            <a:extLst>
              <a:ext uri="{FF2B5EF4-FFF2-40B4-BE49-F238E27FC236}">
                <a16:creationId xmlns:a16="http://schemas.microsoft.com/office/drawing/2014/main" id="{2C8E28A2-D698-0C5D-DE81-AAC529A92BF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48" r="-6" b="18425"/>
          <a:stretch/>
        </p:blipFill>
        <p:spPr>
          <a:xfrm>
            <a:off x="4722869" y="591507"/>
            <a:ext cx="2422330" cy="2632967"/>
          </a:xfrm>
          <a:prstGeom prst="rect">
            <a:avLst/>
          </a:prstGeom>
        </p:spPr>
      </p:pic>
      <p:pic>
        <p:nvPicPr>
          <p:cNvPr id="6" name="Рисунок 5" descr="Изображение выглядит как на открытом воздухе, дерево, текст, одежда&#10;&#10;Автоматически созданное описание">
            <a:extLst>
              <a:ext uri="{FF2B5EF4-FFF2-40B4-BE49-F238E27FC236}">
                <a16:creationId xmlns:a16="http://schemas.microsoft.com/office/drawing/2014/main" id="{887F3EB6-D156-46A8-84D1-728AA20A147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6" b="18474"/>
          <a:stretch/>
        </p:blipFill>
        <p:spPr>
          <a:xfrm>
            <a:off x="7213771" y="601666"/>
            <a:ext cx="2412983" cy="2622808"/>
          </a:xfrm>
          <a:prstGeom prst="rect">
            <a:avLst/>
          </a:prstGeom>
        </p:spPr>
      </p:pic>
      <p:pic>
        <p:nvPicPr>
          <p:cNvPr id="10" name="Рисунок 9" descr="Изображение выглядит как на открытом воздухе, дерево, земля, растение&#10;&#10;Автоматически созданное описание">
            <a:extLst>
              <a:ext uri="{FF2B5EF4-FFF2-40B4-BE49-F238E27FC236}">
                <a16:creationId xmlns:a16="http://schemas.microsoft.com/office/drawing/2014/main" id="{703246EE-7160-1AFE-E908-7A8CAA0CF70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6" b="18474"/>
          <a:stretch/>
        </p:blipFill>
        <p:spPr>
          <a:xfrm>
            <a:off x="9702885" y="601666"/>
            <a:ext cx="2412983" cy="2622808"/>
          </a:xfrm>
          <a:prstGeom prst="rect">
            <a:avLst/>
          </a:prstGeom>
        </p:spPr>
      </p:pic>
      <p:sp>
        <p:nvSpPr>
          <p:cNvPr id="4" name="TextBox 3">
            <a:extLst>
              <a:ext uri="{FF2B5EF4-FFF2-40B4-BE49-F238E27FC236}">
                <a16:creationId xmlns:a16="http://schemas.microsoft.com/office/drawing/2014/main" id="{C77BFD06-C20B-A780-7AB4-70148E50D320}"/>
              </a:ext>
            </a:extLst>
          </p:cNvPr>
          <p:cNvSpPr txBox="1"/>
          <p:nvPr/>
        </p:nvSpPr>
        <p:spPr>
          <a:xfrm>
            <a:off x="5322550" y="3429000"/>
            <a:ext cx="6316530" cy="2375756"/>
          </a:xfrm>
          <a:prstGeom prst="rect">
            <a:avLst/>
          </a:prstGeom>
        </p:spPr>
        <p:txBody>
          <a:bodyPr vert="horz" lIns="91440" tIns="45720" rIns="91440" bIns="45720" rtlCol="0" anchor="t">
            <a:noAutofit/>
          </a:bodyPr>
          <a:lstStyle/>
          <a:p>
            <a:pPr algn="just" defTabSz="914400">
              <a:lnSpc>
                <a:spcPct val="85000"/>
              </a:lnSpc>
              <a:spcAft>
                <a:spcPts val="600"/>
              </a:spcAft>
              <a:buFont typeface="Arial" pitchFamily="34" charset="0"/>
              <a:buChar char=" "/>
            </a:pP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Сахаровском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у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нас</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сложились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неоднозначные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впечатления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С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одной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стороны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количество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деревьев</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действительно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большое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несмотря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что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они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еще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цветут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природа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этого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места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так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же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поражает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приятной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тишиной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хотя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находится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непосредственной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близости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с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дорогой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и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спокойствием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кроме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того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можно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услышать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пение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птиц</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коих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здесь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мало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Существенным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плюсом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считаем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что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позаботились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о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птицах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всей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территории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отметили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большое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количество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наполненных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кормушек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так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же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стоит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табличка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которой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указано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как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правильно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кормить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птиц</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С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другой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стороны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никак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обустроен</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для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прогулок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лавочек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где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можно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было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посидеть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поразмышлять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или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отдохнуть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отсутствуют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мусорные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баки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весь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есть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единственная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тропинка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которой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плохую</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погоду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вряд</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возможно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будет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пройти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и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запачкать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обувь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Так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же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обратили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внимание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что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сами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посетители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хотят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сохранить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красоту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природы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первозданном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виде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посещении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можно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увидеть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множество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отломанных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веток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мусор</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который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зачем-то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убирают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пни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старых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деревьев</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Этот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зеленый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островок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поселка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посещают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жители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всех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возрастных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категорий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маленьких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детей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пенсионеров</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2E41E78-AC1A-24F2-18DF-5EA42758018B}"/>
              </a:ext>
            </a:extLst>
          </p:cNvPr>
          <p:cNvSpPr txBox="1"/>
          <p:nvPr/>
        </p:nvSpPr>
        <p:spPr>
          <a:xfrm>
            <a:off x="84686" y="6011490"/>
            <a:ext cx="4190337" cy="738664"/>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Выполнили студентки 34 группы юридического факультета </a:t>
            </a:r>
            <a:r>
              <a:rPr lang="ru-RU" sz="1400" dirty="0" err="1">
                <a:latin typeface="Times New Roman" panose="02020603050405020304" pitchFamily="18" charset="0"/>
                <a:cs typeface="Times New Roman" panose="02020603050405020304" pitchFamily="18" charset="0"/>
              </a:rPr>
              <a:t>ТвГУ</a:t>
            </a:r>
            <a:r>
              <a:rPr lang="ru-RU" sz="1400" dirty="0">
                <a:latin typeface="Times New Roman" panose="02020603050405020304" pitchFamily="18" charset="0"/>
                <a:cs typeface="Times New Roman" panose="02020603050405020304" pitchFamily="18" charset="0"/>
              </a:rPr>
              <a:t>: Смирнова Софья, Ульянова Александра</a:t>
            </a:r>
          </a:p>
        </p:txBody>
      </p:sp>
    </p:spTree>
    <p:extLst>
      <p:ext uri="{BB962C8B-B14F-4D97-AF65-F5344CB8AC3E}">
        <p14:creationId xmlns:p14="http://schemas.microsoft.com/office/powerpoint/2010/main" val="28585809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55981C-515D-CFBE-9E9B-6F801CD2AA3B}"/>
              </a:ext>
            </a:extLst>
          </p:cNvPr>
          <p:cNvSpPr txBox="1"/>
          <p:nvPr/>
        </p:nvSpPr>
        <p:spPr>
          <a:xfrm>
            <a:off x="2578872" y="755359"/>
            <a:ext cx="3943847" cy="2454070"/>
          </a:xfrm>
          <a:prstGeom prst="rect">
            <a:avLst/>
          </a:prstGeom>
          <a:noFill/>
        </p:spPr>
        <p:txBody>
          <a:bodyPr wrap="square" rtlCol="0">
            <a:spAutoFit/>
          </a:bodyPr>
          <a:lstStyle/>
          <a:p>
            <a:pPr algn="just">
              <a:lnSpc>
                <a:spcPct val="107000"/>
              </a:lnSpc>
              <a:spcAft>
                <a:spcPts val="800"/>
              </a:spcAft>
            </a:pPr>
            <a:r>
              <a:rPr lang="ru-RU" sz="1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a:t>
            </a:r>
            <a:r>
              <a:rPr lang="ru-RU"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оселок </a:t>
            </a:r>
            <a:r>
              <a:rPr lang="ru-RU" sz="12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Сахарово</a:t>
            </a:r>
            <a:r>
              <a:rPr lang="ru-RU"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несет свою историю с далекого 19 века. </a:t>
            </a:r>
            <a:r>
              <a:rPr lang="ru-RU" sz="12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Сахарово</a:t>
            </a:r>
            <a:r>
              <a:rPr lang="ru-RU"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бывшее имение героя Шипки Иосифа Владимировича Гурко, который командовал гвардейской кавалерией во время русско-турецкой войны (1878-1879). В 1861 году как раз был заложен Сахаровский парк. В парке находится братская могила времен Великой Отечественной Войны, в ней покоятся бойцы, скончавшиеся от ран в госпитале, который находился здесь же, в </a:t>
            </a:r>
            <a:r>
              <a:rPr lang="ru-RU" sz="12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Сахарово</a:t>
            </a:r>
            <a:r>
              <a:rPr lang="ru-RU"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Так же мы нашли такую информацию: на территории Сахаровского была снята сцена из советского фильма «Гардемарины, вперед!» (домик на болотах).</a:t>
            </a:r>
            <a:endParaRPr lang="ru-RU"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78AD6F0-6D84-FC48-FA6D-D78B6EDC2409}"/>
              </a:ext>
            </a:extLst>
          </p:cNvPr>
          <p:cNvSpPr txBox="1"/>
          <p:nvPr/>
        </p:nvSpPr>
        <p:spPr>
          <a:xfrm>
            <a:off x="2578872" y="69290"/>
            <a:ext cx="7283395" cy="769441"/>
          </a:xfrm>
          <a:prstGeom prst="rect">
            <a:avLst/>
          </a:prstGeom>
          <a:noFill/>
        </p:spPr>
        <p:txBody>
          <a:bodyPr wrap="square" rtlCol="0">
            <a:spAutoFit/>
          </a:bodyPr>
          <a:lstStyle/>
          <a:p>
            <a:pPr algn="just"/>
            <a:r>
              <a:rPr lang="ru-RU" sz="4400" dirty="0">
                <a:solidFill>
                  <a:schemeClr val="bg1"/>
                </a:solidFill>
                <a:latin typeface="Times New Roman" panose="02020603050405020304" pitchFamily="18" charset="0"/>
                <a:cs typeface="Times New Roman" panose="02020603050405020304" pitchFamily="18" charset="0"/>
              </a:rPr>
              <a:t>История и описание ООПТ</a:t>
            </a:r>
          </a:p>
        </p:txBody>
      </p:sp>
      <p:pic>
        <p:nvPicPr>
          <p:cNvPr id="5" name="Рисунок 4" descr="Изображение выглядит как растение, на открытом воздухе, дерево, небо&#10;&#10;Автоматически созданное описание">
            <a:extLst>
              <a:ext uri="{FF2B5EF4-FFF2-40B4-BE49-F238E27FC236}">
                <a16:creationId xmlns:a16="http://schemas.microsoft.com/office/drawing/2014/main" id="{99287000-0849-C11D-4965-D20FECA77E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73067" y="231388"/>
            <a:ext cx="2276723" cy="3035630"/>
          </a:xfrm>
          <a:prstGeom prst="rect">
            <a:avLst/>
          </a:prstGeom>
        </p:spPr>
      </p:pic>
      <p:sp>
        <p:nvSpPr>
          <p:cNvPr id="4" name="TextBox 3">
            <a:extLst>
              <a:ext uri="{FF2B5EF4-FFF2-40B4-BE49-F238E27FC236}">
                <a16:creationId xmlns:a16="http://schemas.microsoft.com/office/drawing/2014/main" id="{942F5AAE-5F37-0C03-C531-4E36CEA03CF7}"/>
              </a:ext>
            </a:extLst>
          </p:cNvPr>
          <p:cNvSpPr txBox="1"/>
          <p:nvPr/>
        </p:nvSpPr>
        <p:spPr>
          <a:xfrm>
            <a:off x="137823" y="3174661"/>
            <a:ext cx="7529886" cy="3600986"/>
          </a:xfrm>
          <a:prstGeom prst="rect">
            <a:avLst/>
          </a:prstGeom>
          <a:noFill/>
        </p:spPr>
        <p:txBody>
          <a:bodyPr wrap="square" rtlCol="0">
            <a:spAutoFit/>
          </a:bodyPr>
          <a:lstStyle/>
          <a:p>
            <a:pPr algn="just"/>
            <a:r>
              <a:rPr lang="ru-RU" sz="1200" dirty="0">
                <a:solidFill>
                  <a:schemeClr val="bg1"/>
                </a:solidFill>
                <a:effectLst/>
                <a:latin typeface="Times New Roman" panose="02020603050405020304" pitchFamily="18" charset="0"/>
                <a:ea typeface="Times New Roman" panose="02020603050405020304" pitchFamily="18" charset="0"/>
              </a:rPr>
              <a:t>Сахаровский парк находится в Заволжском районе Твери, в поселке </a:t>
            </a:r>
            <a:r>
              <a:rPr lang="ru-RU" sz="1200" dirty="0" err="1">
                <a:solidFill>
                  <a:schemeClr val="bg1"/>
                </a:solidFill>
                <a:effectLst/>
                <a:latin typeface="Times New Roman" panose="02020603050405020304" pitchFamily="18" charset="0"/>
                <a:ea typeface="Times New Roman" panose="02020603050405020304" pitchFamily="18" charset="0"/>
              </a:rPr>
              <a:t>Сахарово</a:t>
            </a:r>
            <a:r>
              <a:rPr lang="ru-RU" sz="1200" dirty="0">
                <a:solidFill>
                  <a:schemeClr val="bg1"/>
                </a:solidFill>
                <a:effectLst/>
                <a:latin typeface="Times New Roman" panose="02020603050405020304" pitchFamily="18" charset="0"/>
                <a:ea typeface="Times New Roman" panose="02020603050405020304" pitchFamily="18" charset="0"/>
              </a:rPr>
              <a:t>. Представляет собой памятник природы (создан в 1982 году) и объект историко-культурного наследия. Основные виды разрешенного использования земельных участков, на которых расположен Сахаровский парк: деятельность по особой охране и изучению природы; охрана природных территорий; природно-познавательный туризм. Природа парка: практически весь парк покрыт смешанным лесом: преобладают смешанные, старовозрастные насаждения (от 140 до 160 лет -  дуб черешчатый, ель обыкновенная, вяз гладкий, клен остролистный, липа мелколистная, береза бородавчатая); средняя группа (80-130 лет представлена сосной обыкновенной, сосной кедровой сибирской, елью обыкновенной, пихтой, лиственницей); к младшей группе возраста (от 10 до 70 лет - сосна обыкновенная, ель обыкновенная, ель колючая, дуб черешчатый, клен </a:t>
            </a:r>
            <a:r>
              <a:rPr lang="ru-RU" sz="1200" dirty="0" err="1">
                <a:solidFill>
                  <a:schemeClr val="bg1"/>
                </a:solidFill>
                <a:effectLst/>
                <a:latin typeface="Times New Roman" panose="02020603050405020304" pitchFamily="18" charset="0"/>
                <a:ea typeface="Times New Roman" panose="02020603050405020304" pitchFamily="18" charset="0"/>
              </a:rPr>
              <a:t>гиннала</a:t>
            </a:r>
            <a:r>
              <a:rPr lang="ru-RU" sz="1200" dirty="0">
                <a:solidFill>
                  <a:schemeClr val="bg1"/>
                </a:solidFill>
                <a:effectLst/>
                <a:latin typeface="Times New Roman" panose="02020603050405020304" pitchFamily="18" charset="0"/>
                <a:ea typeface="Times New Roman" panose="02020603050405020304" pitchFamily="18" charset="0"/>
              </a:rPr>
              <a:t>, вяз гладкий, ильм, береза пушистая, береза бородавчатая, осина, ольха черная, ольха серая, липа крымская, липа мелколистная, тополь бальзамический, тополь гибридный, тополь белый). Животный мир территории отличается сравнительно большим разнообразием, из занесенных в Красную книгу Тверской области видов здесь нерегулярно отмечается махаон, дубонос обыкновенный, дятел белоспинный, дятел седой, дятел трехпалый, жаба зеленая, жаворонок лесной, зеленый дятел, ящерица прыткая. Особо ценными объектами являются: сохранившиеся в условиях плотной городской застройки </a:t>
            </a:r>
            <a:r>
              <a:rPr lang="ru-RU" sz="1200" dirty="0" err="1">
                <a:solidFill>
                  <a:schemeClr val="bg1"/>
                </a:solidFill>
                <a:effectLst/>
                <a:latin typeface="Times New Roman" panose="02020603050405020304" pitchFamily="18" charset="0"/>
                <a:ea typeface="Times New Roman" panose="02020603050405020304" pitchFamily="18" charset="0"/>
              </a:rPr>
              <a:t>залесенные</a:t>
            </a:r>
            <a:r>
              <a:rPr lang="ru-RU" sz="1200" dirty="0">
                <a:solidFill>
                  <a:schemeClr val="bg1"/>
                </a:solidFill>
                <a:effectLst/>
                <a:latin typeface="Times New Roman" panose="02020603050405020304" pitchFamily="18" charset="0"/>
                <a:ea typeface="Times New Roman" panose="02020603050405020304" pitchFamily="18" charset="0"/>
              </a:rPr>
              <a:t> острова – важные элементы поддержания экологического баланса крупного города; фрагментарно сохранившийся старинный парк усадьбы Гурко, имеющий высококультурное и рекреационное значение; участки хорошо сохранившихся хвойных, смешанных и широколиственных насаждений, сформировавшихся как в результате антропогенного вмешательства, так и естественным путем; на территориях всех кластеров регистрируются старовозрастные деревья, требующие особой охраны. </a:t>
            </a:r>
          </a:p>
        </p:txBody>
      </p:sp>
      <p:pic>
        <p:nvPicPr>
          <p:cNvPr id="7" name="Рисунок 6" descr="Изображение выглядит как на открытом воздухе, растение, дерево, небо&#10;&#10;Автоматически созданное описание">
            <a:extLst>
              <a:ext uri="{FF2B5EF4-FFF2-40B4-BE49-F238E27FC236}">
                <a16:creationId xmlns:a16="http://schemas.microsoft.com/office/drawing/2014/main" id="{61227E77-F3F2-3B06-B116-5E45DC94CB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7634" y="214721"/>
            <a:ext cx="2102099" cy="2802799"/>
          </a:xfrm>
          <a:prstGeom prst="rect">
            <a:avLst/>
          </a:prstGeom>
        </p:spPr>
      </p:pic>
      <p:pic>
        <p:nvPicPr>
          <p:cNvPr id="9" name="Рисунок 8" descr="Изображение выглядит как на открытом воздухе, растение, дерево, небо&#10;&#10;Автоматически созданное описание">
            <a:extLst>
              <a:ext uri="{FF2B5EF4-FFF2-40B4-BE49-F238E27FC236}">
                <a16:creationId xmlns:a16="http://schemas.microsoft.com/office/drawing/2014/main" id="{5F6B0C4A-7D00-7143-E06B-9162EB92FF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05109" y="812948"/>
            <a:ext cx="1839417" cy="2454070"/>
          </a:xfrm>
          <a:prstGeom prst="rect">
            <a:avLst/>
          </a:prstGeom>
        </p:spPr>
      </p:pic>
      <p:pic>
        <p:nvPicPr>
          <p:cNvPr id="11" name="Рисунок 10" descr="Изображение выглядит как на открытом воздухе, дерево, текст, знак&#10;&#10;Автоматически созданное описание">
            <a:extLst>
              <a:ext uri="{FF2B5EF4-FFF2-40B4-BE49-F238E27FC236}">
                <a16:creationId xmlns:a16="http://schemas.microsoft.com/office/drawing/2014/main" id="{61C4443B-3C70-3D1D-3ED6-D7FDD42E48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61910" y="3451252"/>
            <a:ext cx="2381520" cy="3175360"/>
          </a:xfrm>
          <a:prstGeom prst="rect">
            <a:avLst/>
          </a:prstGeom>
        </p:spPr>
      </p:pic>
    </p:spTree>
    <p:extLst>
      <p:ext uri="{BB962C8B-B14F-4D97-AF65-F5344CB8AC3E}">
        <p14:creationId xmlns:p14="http://schemas.microsoft.com/office/powerpoint/2010/main" val="13080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15">
            <a:extLst>
              <a:ext uri="{FF2B5EF4-FFF2-40B4-BE49-F238E27FC236}">
                <a16:creationId xmlns:a16="http://schemas.microsoft.com/office/drawing/2014/main" id="{D9D9D0AB-1E2F-44A8-B9C6-FA40983018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A91DD3-376F-1E0F-0A67-76D8BA8385A5}"/>
              </a:ext>
            </a:extLst>
          </p:cNvPr>
          <p:cNvSpPr txBox="1"/>
          <p:nvPr/>
        </p:nvSpPr>
        <p:spPr>
          <a:xfrm>
            <a:off x="318052" y="3840817"/>
            <a:ext cx="3542719" cy="2017566"/>
          </a:xfrm>
          <a:prstGeom prst="rect">
            <a:avLst/>
          </a:prstGeom>
        </p:spPr>
        <p:txBody>
          <a:bodyPr vert="horz" lIns="91440" tIns="45720" rIns="91440" bIns="45720" rtlCol="0" anchor="ctr">
            <a:normAutofit/>
          </a:bodyPr>
          <a:lstStyle/>
          <a:p>
            <a:pPr algn="r" defTabSz="914400">
              <a:lnSpc>
                <a:spcPct val="85000"/>
              </a:lnSpc>
              <a:spcBef>
                <a:spcPct val="0"/>
              </a:spcBef>
              <a:spcAft>
                <a:spcPts val="600"/>
              </a:spcAft>
            </a:pPr>
            <a:r>
              <a:rPr lang="en-US" sz="3600" spc="-120" dirty="0" err="1">
                <a:latin typeface="Times New Roman" panose="02020603050405020304" pitchFamily="18" charset="0"/>
                <a:ea typeface="+mj-ea"/>
                <a:cs typeface="Times New Roman" panose="02020603050405020304" pitchFamily="18" charset="0"/>
              </a:rPr>
              <a:t>Оценка</a:t>
            </a:r>
            <a:r>
              <a:rPr lang="en-US" sz="3600" spc="-120" dirty="0">
                <a:latin typeface="Times New Roman" panose="02020603050405020304" pitchFamily="18" charset="0"/>
                <a:ea typeface="+mj-ea"/>
                <a:cs typeface="Times New Roman" panose="02020603050405020304" pitchFamily="18" charset="0"/>
              </a:rPr>
              <a:t> </a:t>
            </a:r>
            <a:r>
              <a:rPr lang="en-US" sz="3600" spc="-120" dirty="0" err="1">
                <a:latin typeface="Times New Roman" panose="02020603050405020304" pitchFamily="18" charset="0"/>
                <a:ea typeface="+mj-ea"/>
                <a:cs typeface="Times New Roman" panose="02020603050405020304" pitchFamily="18" charset="0"/>
              </a:rPr>
              <a:t>состояния</a:t>
            </a:r>
            <a:r>
              <a:rPr lang="en-US" sz="3600" spc="-120" dirty="0">
                <a:latin typeface="Times New Roman" panose="02020603050405020304" pitchFamily="18" charset="0"/>
                <a:ea typeface="+mj-ea"/>
                <a:cs typeface="Times New Roman" panose="02020603050405020304" pitchFamily="18" charset="0"/>
              </a:rPr>
              <a:t> ООПТ</a:t>
            </a:r>
          </a:p>
        </p:txBody>
      </p:sp>
      <p:sp>
        <p:nvSpPr>
          <p:cNvPr id="27" name="Rectangle 17">
            <a:extLst>
              <a:ext uri="{FF2B5EF4-FFF2-40B4-BE49-F238E27FC236}">
                <a16:creationId xmlns:a16="http://schemas.microsoft.com/office/drawing/2014/main" id="{50E2AEF9-3220-4407-B76B-1B6E3952E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0142"/>
            <a:ext cx="3860771" cy="293214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9">
            <a:extLst>
              <a:ext uri="{FF2B5EF4-FFF2-40B4-BE49-F238E27FC236}">
                <a16:creationId xmlns:a16="http://schemas.microsoft.com/office/drawing/2014/main" id="{DF6C1F2E-D134-4647-A555-08FF5A53C6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824735"/>
            <a:ext cx="3664827" cy="2604266"/>
          </a:xfrm>
          <a:custGeom>
            <a:avLst/>
            <a:gdLst>
              <a:gd name="connsiteX0" fmla="*/ 0 w 3664827"/>
              <a:gd name="connsiteY0" fmla="*/ 0 h 2604266"/>
              <a:gd name="connsiteX1" fmla="*/ 3664827 w 3664827"/>
              <a:gd name="connsiteY1" fmla="*/ 0 h 2604266"/>
              <a:gd name="connsiteX2" fmla="*/ 3664827 w 3664827"/>
              <a:gd name="connsiteY2" fmla="*/ 2604266 h 2604266"/>
              <a:gd name="connsiteX3" fmla="*/ 0 w 3664827"/>
              <a:gd name="connsiteY3" fmla="*/ 2604266 h 2604266"/>
            </a:gdLst>
            <a:ahLst/>
            <a:cxnLst>
              <a:cxn ang="0">
                <a:pos x="connsiteX0" y="connsiteY0"/>
              </a:cxn>
              <a:cxn ang="0">
                <a:pos x="connsiteX1" y="connsiteY1"/>
              </a:cxn>
              <a:cxn ang="0">
                <a:pos x="connsiteX2" y="connsiteY2"/>
              </a:cxn>
              <a:cxn ang="0">
                <a:pos x="connsiteX3" y="connsiteY3"/>
              </a:cxn>
            </a:cxnLst>
            <a:rect l="l" t="t" r="r" b="b"/>
            <a:pathLst>
              <a:path w="3664827" h="2604266">
                <a:moveTo>
                  <a:pt x="0" y="0"/>
                </a:moveTo>
                <a:lnTo>
                  <a:pt x="3664827" y="0"/>
                </a:lnTo>
                <a:lnTo>
                  <a:pt x="3664827" y="2604266"/>
                </a:lnTo>
                <a:lnTo>
                  <a:pt x="0" y="260426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Рисунок 10" descr="Изображение выглядит как на открытом воздухе, текст, небо, растение&#10;&#10;Автоматически созданное описание">
            <a:extLst>
              <a:ext uri="{FF2B5EF4-FFF2-40B4-BE49-F238E27FC236}">
                <a16:creationId xmlns:a16="http://schemas.microsoft.com/office/drawing/2014/main" id="{29A57233-8DA6-FAC1-B33E-842B4AE909A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6226" y="1099203"/>
            <a:ext cx="1524300" cy="2032401"/>
          </a:xfrm>
          <a:prstGeom prst="rect">
            <a:avLst/>
          </a:prstGeom>
        </p:spPr>
      </p:pic>
      <p:sp>
        <p:nvSpPr>
          <p:cNvPr id="30" name="Rectangle 21">
            <a:extLst>
              <a:ext uri="{FF2B5EF4-FFF2-40B4-BE49-F238E27FC236}">
                <a16:creationId xmlns:a16="http://schemas.microsoft.com/office/drawing/2014/main" id="{2CAFBD32-D3B9-4AA1-8A52-E7788A955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885" y="0"/>
            <a:ext cx="4332545" cy="31316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D44986-27AA-4F11-BA28-D3A73C5441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280" y="1"/>
            <a:ext cx="3966436" cy="2952729"/>
          </a:xfrm>
          <a:custGeom>
            <a:avLst/>
            <a:gdLst>
              <a:gd name="connsiteX0" fmla="*/ 0 w 3966436"/>
              <a:gd name="connsiteY0" fmla="*/ 0 h 2952729"/>
              <a:gd name="connsiteX1" fmla="*/ 3966436 w 3966436"/>
              <a:gd name="connsiteY1" fmla="*/ 0 h 2952729"/>
              <a:gd name="connsiteX2" fmla="*/ 3966436 w 3966436"/>
              <a:gd name="connsiteY2" fmla="*/ 2952729 h 2952729"/>
              <a:gd name="connsiteX3" fmla="*/ 0 w 3966436"/>
              <a:gd name="connsiteY3" fmla="*/ 2952729 h 2952729"/>
            </a:gdLst>
            <a:ahLst/>
            <a:cxnLst>
              <a:cxn ang="0">
                <a:pos x="connsiteX0" y="connsiteY0"/>
              </a:cxn>
              <a:cxn ang="0">
                <a:pos x="connsiteX1" y="connsiteY1"/>
              </a:cxn>
              <a:cxn ang="0">
                <a:pos x="connsiteX2" y="connsiteY2"/>
              </a:cxn>
              <a:cxn ang="0">
                <a:pos x="connsiteX3" y="connsiteY3"/>
              </a:cxn>
            </a:cxnLst>
            <a:rect l="l" t="t" r="r" b="b"/>
            <a:pathLst>
              <a:path w="3966436" h="2952729">
                <a:moveTo>
                  <a:pt x="0" y="0"/>
                </a:moveTo>
                <a:lnTo>
                  <a:pt x="3966436" y="0"/>
                </a:lnTo>
                <a:lnTo>
                  <a:pt x="3966436" y="2952729"/>
                </a:lnTo>
                <a:lnTo>
                  <a:pt x="0" y="295272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Рисунок 8" descr="Изображение выглядит как на открытом воздухе, дерево, земля, растение&#10;&#10;Автоматически созданное описание">
            <a:extLst>
              <a:ext uri="{FF2B5EF4-FFF2-40B4-BE49-F238E27FC236}">
                <a16:creationId xmlns:a16="http://schemas.microsoft.com/office/drawing/2014/main" id="{465F2692-63B9-1300-27BC-5842509020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14952" y="373711"/>
            <a:ext cx="1691032" cy="2254710"/>
          </a:xfrm>
          <a:prstGeom prst="rect">
            <a:avLst/>
          </a:prstGeom>
        </p:spPr>
      </p:pic>
      <p:sp>
        <p:nvSpPr>
          <p:cNvPr id="5" name="TextBox 4">
            <a:extLst>
              <a:ext uri="{FF2B5EF4-FFF2-40B4-BE49-F238E27FC236}">
                <a16:creationId xmlns:a16="http://schemas.microsoft.com/office/drawing/2014/main" id="{D1738A5A-B5E7-F295-8194-A638C3D380EB}"/>
              </a:ext>
            </a:extLst>
          </p:cNvPr>
          <p:cNvSpPr txBox="1"/>
          <p:nvPr/>
        </p:nvSpPr>
        <p:spPr>
          <a:xfrm>
            <a:off x="4354281" y="3429001"/>
            <a:ext cx="4145576" cy="2841198"/>
          </a:xfrm>
          <a:prstGeom prst="rect">
            <a:avLst/>
          </a:prstGeom>
        </p:spPr>
        <p:txBody>
          <a:bodyPr vert="horz" lIns="91440" tIns="45720" rIns="91440" bIns="45720" rtlCol="0" anchor="ctr">
            <a:normAutofit/>
          </a:bodyPr>
          <a:lstStyle/>
          <a:p>
            <a:pPr algn="just" defTabSz="914400">
              <a:lnSpc>
                <a:spcPct val="85000"/>
              </a:lnSpc>
              <a:spcAft>
                <a:spcPts val="750"/>
              </a:spcAft>
              <a:buFont typeface="Arial" pitchFamily="34" charset="0"/>
              <a:buChar char=" "/>
            </a:pP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Основным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нарушением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экологических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требований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Сахаровском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является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мусор</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жестяные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банки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стеклянные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банки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фантики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К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сожалению</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все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люди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посещающие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соблюдает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законодательство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Российской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Федерации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Конституции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нашей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страны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указано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что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каждый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имеет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право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благоприятную</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окружающую</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среду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каждый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обязан</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сохранять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природу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и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окружающую</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среду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бережно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относиться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к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природным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богатствам</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наш</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взгляд</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основная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проблема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загрязнения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Сахаровского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парка</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кроется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как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раз-таки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отношении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людей</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к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этому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замечательному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месту</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Для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того</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чтобы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сохранить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этот</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парк</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местные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жители</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должны</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понять</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все</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находится</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в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их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effectLst/>
                <a:latin typeface="Times New Roman" panose="02020603050405020304" pitchFamily="18" charset="0"/>
                <a:cs typeface="Times New Roman" panose="02020603050405020304" pitchFamily="18" charset="0"/>
              </a:rPr>
              <a:t>руках</a:t>
            </a:r>
            <a:r>
              <a:rPr lang="en-US" sz="1400" dirty="0">
                <a:solidFill>
                  <a:schemeClr val="tx1">
                    <a:lumMod val="85000"/>
                    <a:lumOff val="15000"/>
                  </a:schemeClr>
                </a:solidFill>
                <a:effectLst/>
                <a:latin typeface="Times New Roman" panose="02020603050405020304" pitchFamily="18" charset="0"/>
                <a:cs typeface="Times New Roman" panose="02020603050405020304" pitchFamily="18" charset="0"/>
              </a:rPr>
              <a:t>.</a:t>
            </a:r>
          </a:p>
        </p:txBody>
      </p:sp>
      <p:sp>
        <p:nvSpPr>
          <p:cNvPr id="26" name="Rectangle 25">
            <a:extLst>
              <a:ext uri="{FF2B5EF4-FFF2-40B4-BE49-F238E27FC236}">
                <a16:creationId xmlns:a16="http://schemas.microsoft.com/office/drawing/2014/main" id="{7B1FFF1B-D8E7-43C1-963D-013BA4049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660142"/>
            <a:ext cx="3429000" cy="505485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150F61F-4C50-4FCA-BFB7-8444712AE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2136" y="824734"/>
            <a:ext cx="3249864" cy="4726979"/>
          </a:xfrm>
          <a:custGeom>
            <a:avLst/>
            <a:gdLst>
              <a:gd name="connsiteX0" fmla="*/ 0 w 3249864"/>
              <a:gd name="connsiteY0" fmla="*/ 0 h 4726979"/>
              <a:gd name="connsiteX1" fmla="*/ 3249864 w 3249864"/>
              <a:gd name="connsiteY1" fmla="*/ 0 h 4726979"/>
              <a:gd name="connsiteX2" fmla="*/ 3249864 w 3249864"/>
              <a:gd name="connsiteY2" fmla="*/ 4726979 h 4726979"/>
              <a:gd name="connsiteX3" fmla="*/ 0 w 3249864"/>
              <a:gd name="connsiteY3" fmla="*/ 4726979 h 4726979"/>
            </a:gdLst>
            <a:ahLst/>
            <a:cxnLst>
              <a:cxn ang="0">
                <a:pos x="connsiteX0" y="connsiteY0"/>
              </a:cxn>
              <a:cxn ang="0">
                <a:pos x="connsiteX1" y="connsiteY1"/>
              </a:cxn>
              <a:cxn ang="0">
                <a:pos x="connsiteX2" y="connsiteY2"/>
              </a:cxn>
              <a:cxn ang="0">
                <a:pos x="connsiteX3" y="connsiteY3"/>
              </a:cxn>
            </a:cxnLst>
            <a:rect l="l" t="t" r="r" b="b"/>
            <a:pathLst>
              <a:path w="3249864" h="4726979">
                <a:moveTo>
                  <a:pt x="0" y="0"/>
                </a:moveTo>
                <a:lnTo>
                  <a:pt x="3249864" y="0"/>
                </a:lnTo>
                <a:lnTo>
                  <a:pt x="3249864" y="4726979"/>
                </a:lnTo>
                <a:lnTo>
                  <a:pt x="0" y="47269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Рисунок 6" descr="Изображение выглядит как на открытом воздухе, одежда, пеший туризм, небо&#10;&#10;Автоматически созданное описание">
            <a:extLst>
              <a:ext uri="{FF2B5EF4-FFF2-40B4-BE49-F238E27FC236}">
                <a16:creationId xmlns:a16="http://schemas.microsoft.com/office/drawing/2014/main" id="{4F7EAC8D-6497-0D78-04A0-A174C39B91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23606" y="1613253"/>
            <a:ext cx="2422079" cy="3229438"/>
          </a:xfrm>
          <a:prstGeom prst="rect">
            <a:avLst/>
          </a:prstGeom>
        </p:spPr>
      </p:pic>
    </p:spTree>
    <p:extLst>
      <p:ext uri="{BB962C8B-B14F-4D97-AF65-F5344CB8AC3E}">
        <p14:creationId xmlns:p14="http://schemas.microsoft.com/office/powerpoint/2010/main" val="5938770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Метрополи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TM03457491[[fn=Метрополия]]</Template>
  <TotalTime>41</TotalTime>
  <Words>716</Words>
  <Application>Microsoft Office PowerPoint</Application>
  <PresentationFormat>Широкоэкранный</PresentationFormat>
  <Paragraphs>8</Paragraphs>
  <Slides>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vt:i4>
      </vt:variant>
    </vt:vector>
  </HeadingPairs>
  <TitlesOfParts>
    <vt:vector size="8" baseType="lpstr">
      <vt:lpstr>Arial</vt:lpstr>
      <vt:lpstr>Calibri</vt:lpstr>
      <vt:lpstr>Calibri Light</vt:lpstr>
      <vt:lpstr>Times New Roman</vt:lpstr>
      <vt:lpstr>Метрополия</vt:lpstr>
      <vt:lpstr>ООПТ «Сахаровский парк»</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ООПТ «Сахаровский парк»</dc:title>
  <dc:creator>Софья Смирнова</dc:creator>
  <cp:lastModifiedBy>Васильчук Юлия Владимировна</cp:lastModifiedBy>
  <cp:revision>1</cp:revision>
  <dcterms:created xsi:type="dcterms:W3CDTF">2023-05-30T11:49:39Z</dcterms:created>
  <dcterms:modified xsi:type="dcterms:W3CDTF">2023-06-16T10:21:51Z</dcterms:modified>
</cp:coreProperties>
</file>