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Hatton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0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847213"/>
            <a:ext cx="6633414" cy="143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23"/>
              </a:lnSpc>
            </a:pPr>
            <a:r>
              <a:rPr lang="en-US" sz="3238">
                <a:solidFill>
                  <a:srgbClr val="FFFFFF">
                    <a:alpha val="50980"/>
                  </a:srgbClr>
                </a:solidFill>
                <a:latin typeface="Hatton"/>
              </a:rPr>
              <a:t>Новикова Татьяна, 33 группа, Искандар Чупанов, 34 группа</a:t>
            </a:r>
          </a:p>
          <a:p>
            <a:pPr>
              <a:lnSpc>
                <a:spcPts val="3723"/>
              </a:lnSpc>
            </a:pPr>
            <a:endParaRPr lang="en-US" sz="3238">
              <a:solidFill>
                <a:srgbClr val="FFFFFF">
                  <a:alpha val="50980"/>
                </a:srgbClr>
              </a:solidFill>
              <a:latin typeface="Hatton"/>
            </a:endParaRP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775609" y="-199186"/>
            <a:ext cx="9980819" cy="10685373"/>
            <a:chOff x="0" y="0"/>
            <a:chExt cx="5933440" cy="6352286"/>
          </a:xfrm>
        </p:grpSpPr>
        <p:sp>
          <p:nvSpPr>
            <p:cNvPr id="4" name="Freeform 4"/>
            <p:cNvSpPr/>
            <p:nvPr/>
          </p:nvSpPr>
          <p:spPr>
            <a:xfrm>
              <a:off x="-130429" y="-589915"/>
              <a:ext cx="6274054" cy="7025767"/>
            </a:xfrm>
            <a:custGeom>
              <a:avLst/>
              <a:gdLst/>
              <a:ahLst/>
              <a:cxnLst/>
              <a:rect l="l" t="t" r="r" b="b"/>
              <a:pathLst>
                <a:path w="6274054" h="7025767">
                  <a:moveTo>
                    <a:pt x="6045073" y="6923913"/>
                  </a:moveTo>
                  <a:cubicBezTo>
                    <a:pt x="4541393" y="6946011"/>
                    <a:pt x="2941320" y="6924929"/>
                    <a:pt x="1445641" y="6933946"/>
                  </a:cubicBezTo>
                  <a:cubicBezTo>
                    <a:pt x="1132586" y="6926707"/>
                    <a:pt x="794131" y="6947408"/>
                    <a:pt x="467741" y="6934708"/>
                  </a:cubicBezTo>
                  <a:cubicBezTo>
                    <a:pt x="394335" y="6926961"/>
                    <a:pt x="0" y="7025767"/>
                    <a:pt x="252984" y="6679565"/>
                  </a:cubicBezTo>
                  <a:cubicBezTo>
                    <a:pt x="343789" y="6624066"/>
                    <a:pt x="240284" y="6527927"/>
                    <a:pt x="271145" y="6440297"/>
                  </a:cubicBezTo>
                  <a:cubicBezTo>
                    <a:pt x="385064" y="6325997"/>
                    <a:pt x="253365" y="6154420"/>
                    <a:pt x="180086" y="5980684"/>
                  </a:cubicBezTo>
                  <a:cubicBezTo>
                    <a:pt x="173990" y="5836285"/>
                    <a:pt x="293243" y="5720080"/>
                    <a:pt x="219710" y="5566283"/>
                  </a:cubicBezTo>
                  <a:cubicBezTo>
                    <a:pt x="226441" y="5493258"/>
                    <a:pt x="222504" y="5364861"/>
                    <a:pt x="154813" y="5303520"/>
                  </a:cubicBezTo>
                  <a:cubicBezTo>
                    <a:pt x="60960" y="5252847"/>
                    <a:pt x="270002" y="5097907"/>
                    <a:pt x="241554" y="4958969"/>
                  </a:cubicBezTo>
                  <a:cubicBezTo>
                    <a:pt x="249936" y="4830953"/>
                    <a:pt x="239776" y="4682617"/>
                    <a:pt x="214249" y="4531233"/>
                  </a:cubicBezTo>
                  <a:cubicBezTo>
                    <a:pt x="220726" y="4479290"/>
                    <a:pt x="249301" y="4431538"/>
                    <a:pt x="237998" y="4381627"/>
                  </a:cubicBezTo>
                  <a:cubicBezTo>
                    <a:pt x="241808" y="4308856"/>
                    <a:pt x="334137" y="4236085"/>
                    <a:pt x="266065" y="4175125"/>
                  </a:cubicBezTo>
                  <a:cubicBezTo>
                    <a:pt x="254254" y="4164838"/>
                    <a:pt x="267970" y="4147439"/>
                    <a:pt x="282829" y="4128770"/>
                  </a:cubicBezTo>
                  <a:cubicBezTo>
                    <a:pt x="272288" y="4119118"/>
                    <a:pt x="185801" y="3975735"/>
                    <a:pt x="223901" y="3916807"/>
                  </a:cubicBezTo>
                  <a:cubicBezTo>
                    <a:pt x="221742" y="3853180"/>
                    <a:pt x="297942" y="3860546"/>
                    <a:pt x="224155" y="3721735"/>
                  </a:cubicBezTo>
                  <a:cubicBezTo>
                    <a:pt x="175133" y="3708019"/>
                    <a:pt x="331470" y="3537712"/>
                    <a:pt x="398399" y="3410585"/>
                  </a:cubicBezTo>
                  <a:cubicBezTo>
                    <a:pt x="378841" y="3338195"/>
                    <a:pt x="428498" y="3276092"/>
                    <a:pt x="449453" y="3202940"/>
                  </a:cubicBezTo>
                  <a:cubicBezTo>
                    <a:pt x="471805" y="3096514"/>
                    <a:pt x="449199" y="3031236"/>
                    <a:pt x="565150" y="2936113"/>
                  </a:cubicBezTo>
                  <a:cubicBezTo>
                    <a:pt x="599186" y="2862453"/>
                    <a:pt x="512953" y="2778633"/>
                    <a:pt x="556133" y="2666238"/>
                  </a:cubicBezTo>
                  <a:cubicBezTo>
                    <a:pt x="537337" y="2651125"/>
                    <a:pt x="590296" y="2634107"/>
                    <a:pt x="556260" y="2608453"/>
                  </a:cubicBezTo>
                  <a:cubicBezTo>
                    <a:pt x="541147" y="2588133"/>
                    <a:pt x="510794" y="2592324"/>
                    <a:pt x="540258" y="2549906"/>
                  </a:cubicBezTo>
                  <a:cubicBezTo>
                    <a:pt x="529717" y="2532888"/>
                    <a:pt x="574294" y="2410587"/>
                    <a:pt x="550672" y="2322068"/>
                  </a:cubicBezTo>
                  <a:cubicBezTo>
                    <a:pt x="546608" y="2311400"/>
                    <a:pt x="613410" y="2273427"/>
                    <a:pt x="586867" y="2247265"/>
                  </a:cubicBezTo>
                  <a:cubicBezTo>
                    <a:pt x="616839" y="2186432"/>
                    <a:pt x="518795" y="2149983"/>
                    <a:pt x="601853" y="2010791"/>
                  </a:cubicBezTo>
                  <a:cubicBezTo>
                    <a:pt x="553847" y="1976120"/>
                    <a:pt x="571500" y="1934718"/>
                    <a:pt x="567309" y="1894078"/>
                  </a:cubicBezTo>
                  <a:cubicBezTo>
                    <a:pt x="623316" y="1828038"/>
                    <a:pt x="645541" y="1689481"/>
                    <a:pt x="770382" y="1441196"/>
                  </a:cubicBezTo>
                  <a:cubicBezTo>
                    <a:pt x="836422" y="1354836"/>
                    <a:pt x="828294" y="1225042"/>
                    <a:pt x="912749" y="1005078"/>
                  </a:cubicBezTo>
                  <a:cubicBezTo>
                    <a:pt x="886714" y="977011"/>
                    <a:pt x="1022477" y="986790"/>
                    <a:pt x="1114298" y="806831"/>
                  </a:cubicBezTo>
                  <a:cubicBezTo>
                    <a:pt x="1098804" y="738886"/>
                    <a:pt x="1201293" y="676021"/>
                    <a:pt x="1157986" y="599567"/>
                  </a:cubicBezTo>
                  <a:cubicBezTo>
                    <a:pt x="1570228" y="609219"/>
                    <a:pt x="2071116" y="598805"/>
                    <a:pt x="2572766" y="601599"/>
                  </a:cubicBezTo>
                  <a:cubicBezTo>
                    <a:pt x="3586988" y="605282"/>
                    <a:pt x="4528185" y="602742"/>
                    <a:pt x="5528818" y="601853"/>
                  </a:cubicBezTo>
                  <a:cubicBezTo>
                    <a:pt x="6274054" y="693420"/>
                    <a:pt x="6000750" y="0"/>
                    <a:pt x="6063869" y="2884424"/>
                  </a:cubicBezTo>
                  <a:cubicBezTo>
                    <a:pt x="6029833" y="4200398"/>
                    <a:pt x="6083554" y="5679694"/>
                    <a:pt x="6045073" y="6923913"/>
                  </a:cubicBezTo>
                  <a:close/>
                </a:path>
              </a:pathLst>
            </a:custGeom>
            <a:blipFill>
              <a:blip r:embed="rId2"/>
              <a:stretch>
                <a:fillRect t="-51191" b="-51191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4528529">
            <a:off x="5059244" y="6762174"/>
            <a:ext cx="4995836" cy="6331129"/>
          </a:xfrm>
          <a:custGeom>
            <a:avLst/>
            <a:gdLst/>
            <a:ahLst/>
            <a:cxnLst/>
            <a:rect l="l" t="t" r="r" b="b"/>
            <a:pathLst>
              <a:path w="4995836" h="6331129">
                <a:moveTo>
                  <a:pt x="0" y="0"/>
                </a:moveTo>
                <a:lnTo>
                  <a:pt x="4995836" y="0"/>
                </a:lnTo>
                <a:lnTo>
                  <a:pt x="4995836" y="6331128"/>
                </a:lnTo>
                <a:lnTo>
                  <a:pt x="0" y="63311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23749" y="990600"/>
            <a:ext cx="9797464" cy="110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49"/>
              </a:lnSpc>
            </a:pPr>
            <a:r>
              <a:rPr lang="en-US" sz="6999">
                <a:solidFill>
                  <a:srgbClr val="FFFFFF"/>
                </a:solidFill>
                <a:latin typeface="Hatton"/>
              </a:rPr>
              <a:t>Бобачевская роща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664013"/>
            <a:ext cx="6868147" cy="5953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Hatton"/>
              </a:rPr>
              <a:t>Я посетила Бобачевскую рощу вместе с друзьями. Это было невероятное приключение! Мы прогулялись по пешеходным тропам, наслаждаясь великолепным видом на озеро и деревья. Рост деревьев ошеломляет. Возможность погулять по живописным тропам среди старых деревьев и озер просто завораживает. </a:t>
            </a:r>
          </a:p>
          <a:p>
            <a:pPr>
              <a:lnSpc>
                <a:spcPts val="3640"/>
              </a:lnSpc>
            </a:pPr>
            <a:endParaRPr lang="en-US" sz="2600">
              <a:solidFill>
                <a:srgbClr val="FFFFFF"/>
              </a:solidFill>
              <a:latin typeface="Hatton"/>
            </a:endParaRP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Hatton"/>
              </a:rPr>
              <a:t>Это место, которое следует посетить каждому, кто хочет насладиться красотой русской природы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4385174" y="0"/>
            <a:ext cx="14330032" cy="12752679"/>
            <a:chOff x="0" y="0"/>
            <a:chExt cx="6349238" cy="5650357"/>
          </a:xfrm>
        </p:grpSpPr>
        <p:sp>
          <p:nvSpPr>
            <p:cNvPr id="3" name="Freeform 3"/>
            <p:cNvSpPr/>
            <p:nvPr/>
          </p:nvSpPr>
          <p:spPr>
            <a:xfrm>
              <a:off x="-1220470" y="-200914"/>
              <a:ext cx="7579741" cy="5919724"/>
            </a:xfrm>
            <a:custGeom>
              <a:avLst/>
              <a:gdLst/>
              <a:ahLst/>
              <a:cxnLst/>
              <a:rect l="l" t="t" r="r" b="b"/>
              <a:pathLst>
                <a:path w="7579741" h="5919724">
                  <a:moveTo>
                    <a:pt x="7563231" y="542290"/>
                  </a:moveTo>
                  <a:cubicBezTo>
                    <a:pt x="7547864" y="557530"/>
                    <a:pt x="7490206" y="686562"/>
                    <a:pt x="7507224" y="715264"/>
                  </a:cubicBezTo>
                  <a:cubicBezTo>
                    <a:pt x="7525639" y="709803"/>
                    <a:pt x="7436739" y="790321"/>
                    <a:pt x="7482586" y="888111"/>
                  </a:cubicBezTo>
                  <a:cubicBezTo>
                    <a:pt x="7469505" y="906018"/>
                    <a:pt x="7553833" y="924179"/>
                    <a:pt x="7546848" y="962025"/>
                  </a:cubicBezTo>
                  <a:cubicBezTo>
                    <a:pt x="7534529" y="981202"/>
                    <a:pt x="7489825" y="974979"/>
                    <a:pt x="7525639" y="1001014"/>
                  </a:cubicBezTo>
                  <a:cubicBezTo>
                    <a:pt x="7533132" y="1085469"/>
                    <a:pt x="7579233" y="1117346"/>
                    <a:pt x="7428357" y="1351280"/>
                  </a:cubicBezTo>
                  <a:cubicBezTo>
                    <a:pt x="7398639" y="1347343"/>
                    <a:pt x="7317740" y="1604645"/>
                    <a:pt x="7205979" y="1797050"/>
                  </a:cubicBezTo>
                  <a:cubicBezTo>
                    <a:pt x="7222108" y="1833372"/>
                    <a:pt x="7240015" y="1850009"/>
                    <a:pt x="7202296" y="1916684"/>
                  </a:cubicBezTo>
                  <a:cubicBezTo>
                    <a:pt x="7208900" y="1933448"/>
                    <a:pt x="7273035" y="1963420"/>
                    <a:pt x="7239634" y="2007743"/>
                  </a:cubicBezTo>
                  <a:cubicBezTo>
                    <a:pt x="7204201" y="2091436"/>
                    <a:pt x="7205852" y="2286381"/>
                    <a:pt x="7250048" y="2317750"/>
                  </a:cubicBezTo>
                  <a:cubicBezTo>
                    <a:pt x="7275576" y="2308987"/>
                    <a:pt x="7186167" y="2474976"/>
                    <a:pt x="7233031" y="2483866"/>
                  </a:cubicBezTo>
                  <a:cubicBezTo>
                    <a:pt x="7217790" y="2541143"/>
                    <a:pt x="7278496" y="2574417"/>
                    <a:pt x="7147940" y="2695575"/>
                  </a:cubicBezTo>
                  <a:cubicBezTo>
                    <a:pt x="7045959" y="2756535"/>
                    <a:pt x="7168641" y="2805176"/>
                    <a:pt x="7069073" y="2892044"/>
                  </a:cubicBezTo>
                  <a:cubicBezTo>
                    <a:pt x="7109587" y="2925826"/>
                    <a:pt x="7008621" y="2948432"/>
                    <a:pt x="7081139" y="3107690"/>
                  </a:cubicBezTo>
                  <a:cubicBezTo>
                    <a:pt x="7090664" y="3117088"/>
                    <a:pt x="7034657" y="3165983"/>
                    <a:pt x="7017766" y="3207639"/>
                  </a:cubicBezTo>
                  <a:cubicBezTo>
                    <a:pt x="7063232" y="3257296"/>
                    <a:pt x="7012940" y="3253994"/>
                    <a:pt x="6997446" y="3340354"/>
                  </a:cubicBezTo>
                  <a:cubicBezTo>
                    <a:pt x="6914515" y="3405251"/>
                    <a:pt x="6917309" y="3435350"/>
                    <a:pt x="6838696" y="3533013"/>
                  </a:cubicBezTo>
                  <a:cubicBezTo>
                    <a:pt x="6861556" y="3525774"/>
                    <a:pt x="6889496" y="3574161"/>
                    <a:pt x="6822313" y="3687572"/>
                  </a:cubicBezTo>
                  <a:cubicBezTo>
                    <a:pt x="6817867" y="3707257"/>
                    <a:pt x="6727190" y="3726307"/>
                    <a:pt x="6704838" y="3771265"/>
                  </a:cubicBezTo>
                  <a:cubicBezTo>
                    <a:pt x="6674739" y="3791585"/>
                    <a:pt x="6736079" y="3823716"/>
                    <a:pt x="6667881" y="3824732"/>
                  </a:cubicBezTo>
                  <a:cubicBezTo>
                    <a:pt x="6676516" y="3870960"/>
                    <a:pt x="6621398" y="3859911"/>
                    <a:pt x="6607683" y="3879977"/>
                  </a:cubicBezTo>
                  <a:cubicBezTo>
                    <a:pt x="6650990" y="3906901"/>
                    <a:pt x="6618478" y="3901313"/>
                    <a:pt x="6653657" y="3916553"/>
                  </a:cubicBezTo>
                  <a:cubicBezTo>
                    <a:pt x="6651371" y="3988689"/>
                    <a:pt x="6546469" y="4092829"/>
                    <a:pt x="6552819" y="4182491"/>
                  </a:cubicBezTo>
                  <a:cubicBezTo>
                    <a:pt x="6516370" y="4270502"/>
                    <a:pt x="6542785" y="4306443"/>
                    <a:pt x="6490208" y="4402836"/>
                  </a:cubicBezTo>
                  <a:cubicBezTo>
                    <a:pt x="6527419" y="4414266"/>
                    <a:pt x="6500748" y="4427982"/>
                    <a:pt x="6457696" y="4505960"/>
                  </a:cubicBezTo>
                  <a:cubicBezTo>
                    <a:pt x="6503289" y="4531741"/>
                    <a:pt x="6486271" y="4590542"/>
                    <a:pt x="6438519" y="4659376"/>
                  </a:cubicBezTo>
                  <a:cubicBezTo>
                    <a:pt x="6519417" y="4706620"/>
                    <a:pt x="6472682" y="4854575"/>
                    <a:pt x="6428232" y="4913630"/>
                  </a:cubicBezTo>
                  <a:cubicBezTo>
                    <a:pt x="6441440" y="4962525"/>
                    <a:pt x="6419596" y="5014341"/>
                    <a:pt x="6364732" y="5057902"/>
                  </a:cubicBezTo>
                  <a:cubicBezTo>
                    <a:pt x="6326251" y="5158740"/>
                    <a:pt x="6311772" y="5242179"/>
                    <a:pt x="6153531" y="5344667"/>
                  </a:cubicBezTo>
                  <a:cubicBezTo>
                    <a:pt x="6108953" y="5423534"/>
                    <a:pt x="6112764" y="5474842"/>
                    <a:pt x="6025007" y="5580126"/>
                  </a:cubicBezTo>
                  <a:cubicBezTo>
                    <a:pt x="5990082" y="5617336"/>
                    <a:pt x="5948298" y="5575808"/>
                    <a:pt x="5956046" y="5642229"/>
                  </a:cubicBezTo>
                  <a:cubicBezTo>
                    <a:pt x="5906770" y="5660898"/>
                    <a:pt x="5970270" y="5719572"/>
                    <a:pt x="5856605" y="5769483"/>
                  </a:cubicBezTo>
                  <a:cubicBezTo>
                    <a:pt x="5875401" y="5829681"/>
                    <a:pt x="5926582" y="5859272"/>
                    <a:pt x="5715762" y="5839333"/>
                  </a:cubicBezTo>
                  <a:cubicBezTo>
                    <a:pt x="4322445" y="5836539"/>
                    <a:pt x="2963291" y="5847588"/>
                    <a:pt x="1505204" y="5835142"/>
                  </a:cubicBezTo>
                  <a:cubicBezTo>
                    <a:pt x="1422400" y="5827522"/>
                    <a:pt x="1221740" y="5919724"/>
                    <a:pt x="1265555" y="5732399"/>
                  </a:cubicBezTo>
                  <a:cubicBezTo>
                    <a:pt x="1276477" y="4087495"/>
                    <a:pt x="1248029" y="2400427"/>
                    <a:pt x="1253236" y="760476"/>
                  </a:cubicBezTo>
                  <a:cubicBezTo>
                    <a:pt x="1408430" y="0"/>
                    <a:pt x="0" y="249174"/>
                    <a:pt x="6352667" y="210693"/>
                  </a:cubicBezTo>
                  <a:cubicBezTo>
                    <a:pt x="6709537" y="218821"/>
                    <a:pt x="7224776" y="185928"/>
                    <a:pt x="7545070" y="221488"/>
                  </a:cubicBezTo>
                  <a:cubicBezTo>
                    <a:pt x="7579741" y="234569"/>
                    <a:pt x="7569835" y="514604"/>
                    <a:pt x="7563231" y="542290"/>
                  </a:cubicBezTo>
                  <a:close/>
                </a:path>
              </a:pathLst>
            </a:custGeom>
            <a:blipFill>
              <a:blip r:embed="rId2"/>
              <a:stretch>
                <a:fillRect t="-71736" b="-71736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49813" y="706755"/>
            <a:ext cx="7483772" cy="880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1A401F"/>
                </a:solidFill>
                <a:latin typeface="Hatton"/>
              </a:rPr>
              <a:t>Памятник природы "Бобачевская роща" расположен в Московском районе города Твери, который является местом пересечения границ шести индивидуальных ландшафтов. 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1A401F"/>
                </a:solidFill>
                <a:latin typeface="Hatton"/>
              </a:rPr>
              <a:t>Сама Бобачевская роща является памятником природы и ее большую часть составляет сосновый лес естественного происхождения. Создание ООПТ «Бобачевская роща» пришлось на 2.02.1982. 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1A401F"/>
                </a:solidFill>
                <a:latin typeface="Hatton"/>
              </a:rPr>
              <a:t>Название свое получила в 60-е годы прошлого столетия в честь расположенной рядом деревни Бобачево, ныне входящей в черту Московского района Твери. До этого роща называлась Бычковской, опять же, в честь расположенной рядом другой деревни – Бычково, ныне отсутствующей. 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1A401F"/>
                </a:solidFill>
                <a:latin typeface="Hatton"/>
              </a:rPr>
              <a:t>Площадь рощи примерно 20 гектаров. Здесь обитает много птиц – от ворон и галок, до сов и филинов. Где-то рядом протекает ручей Хлебный.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1A401F"/>
              </a:solidFill>
              <a:latin typeface="Hatto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952500"/>
            <a:ext cx="9093482" cy="7371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endParaRPr dirty="0"/>
          </a:p>
          <a:p>
            <a:pPr>
              <a:lnSpc>
                <a:spcPts val="3640"/>
              </a:lnSpc>
            </a:pPr>
            <a:r>
              <a:rPr lang="en-US" sz="2600" dirty="0" err="1">
                <a:solidFill>
                  <a:srgbClr val="FFFFFF"/>
                </a:solidFill>
                <a:latin typeface="Hatton"/>
              </a:rPr>
              <a:t>Перечень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основных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объектов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охраны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:</a:t>
            </a:r>
          </a:p>
          <a:p>
            <a:pPr>
              <a:lnSpc>
                <a:spcPts val="3640"/>
              </a:lnSpc>
            </a:pPr>
            <a:r>
              <a:rPr lang="ru-RU" sz="2600" dirty="0">
                <a:solidFill>
                  <a:srgbClr val="FFFFFF"/>
                </a:solidFill>
                <a:latin typeface="Hatton"/>
              </a:rPr>
              <a:t>и</a:t>
            </a:r>
            <a:r>
              <a:rPr lang="en-US" sz="2600" dirty="0" smtClean="0">
                <a:solidFill>
                  <a:srgbClr val="FFFFFF"/>
                </a:solidFill>
                <a:latin typeface="Hatton"/>
              </a:rPr>
              <a:t>з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охраняемых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растений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выявлены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виды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(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колокольчик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персиколистный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,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ландыш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майский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,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любка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двулистная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),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занесенные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в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дополнительный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список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растений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,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нуждающихся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на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территории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Тверской области в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контроле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численности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популяций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.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Каждый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из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этих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видов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обнаружен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в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единственном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местонахождении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.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Численность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популяции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критическая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,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виды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на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грани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исчезновения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.</a:t>
            </a:r>
          </a:p>
          <a:p>
            <a:pPr>
              <a:lnSpc>
                <a:spcPts val="3640"/>
              </a:lnSpc>
            </a:pPr>
            <a:r>
              <a:rPr lang="en-US" sz="2600" dirty="0" err="1">
                <a:solidFill>
                  <a:srgbClr val="FFFFFF"/>
                </a:solidFill>
                <a:latin typeface="Hatton"/>
              </a:rPr>
              <a:t>Природоохранная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ценность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территории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определяется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также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встречаемостью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некоторых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видов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,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которые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являются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индикаторами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биологически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ценных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лесных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сообществ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(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жимолость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лесная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,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калина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обыкновенная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,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селезеночник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очереднолистный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и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сердечник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горький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).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Каждый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их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этих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видов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обнаружен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в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единственном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или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единичных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местонахождениях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.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Численность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их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популяций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Hatton"/>
              </a:rPr>
              <a:t>низкая</a:t>
            </a:r>
            <a:r>
              <a:rPr lang="en-US" sz="2600" dirty="0">
                <a:solidFill>
                  <a:srgbClr val="FFFFFF"/>
                </a:solidFill>
                <a:latin typeface="Hatton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840440" y="2769235"/>
            <a:ext cx="7137118" cy="4615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Hatton"/>
              </a:rPr>
              <a:t>Экологическое законодательство на территории ООПТ соблюдается: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Hatton"/>
              </a:rPr>
              <a:t>- территории есть мусорные баки для раздельного сбора отходов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Hatton"/>
              </a:rPr>
              <a:t>- ООПТ отсутствует захламление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Hatton"/>
              </a:rPr>
              <a:t> 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Hatton"/>
              </a:rPr>
              <a:t>Однако, строительство рядом с «Бобачевской Рощей» жилого комплекса, скорее всего негативным образом скажется на ее состоянии, поскольку увеличивается антропогенная нагрузка на данную ООПТ.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340</Words>
  <Application>Microsoft Office PowerPoint</Application>
  <PresentationFormat>Произвольный</PresentationFormat>
  <Paragraphs>18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Hatton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white Sustainability modern presentation</dc:title>
  <dc:creator>Коршикова Татьяна Николаевна</dc:creator>
  <cp:lastModifiedBy>Коршикова Татьяна Николаевна</cp:lastModifiedBy>
  <cp:revision>3</cp:revision>
  <dcterms:created xsi:type="dcterms:W3CDTF">2006-08-16T00:00:00Z</dcterms:created>
  <dcterms:modified xsi:type="dcterms:W3CDTF">2023-06-20T07:23:29Z</dcterms:modified>
  <dc:identifier>DAFlrmlpGJY</dc:identifier>
</cp:coreProperties>
</file>