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59" r:id="rId6"/>
    <p:sldId id="261" r:id="rId7"/>
    <p:sldId id="270" r:id="rId8"/>
    <p:sldId id="262" r:id="rId9"/>
    <p:sldId id="269" r:id="rId10"/>
    <p:sldId id="263" r:id="rId11"/>
    <p:sldId id="271" r:id="rId12"/>
    <p:sldId id="272" r:id="rId13"/>
    <p:sldId id="273" r:id="rId14"/>
    <p:sldId id="274" r:id="rId15"/>
    <p:sldId id="275" r:id="rId16"/>
    <p:sldId id="276" r:id="rId17"/>
    <p:sldId id="277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EF98C74-416F-4D80-BF25-B71CCF4FE4DD}">
          <p14:sldIdLst>
            <p14:sldId id="256"/>
            <p14:sldId id="257"/>
            <p14:sldId id="258"/>
            <p14:sldId id="260"/>
            <p14:sldId id="259"/>
            <p14:sldId id="261"/>
          </p14:sldIdLst>
        </p14:section>
        <p14:section name="Untitled Section" id="{F211854D-D3F6-413D-8750-653BF70890CC}">
          <p14:sldIdLst>
            <p14:sldId id="270"/>
            <p14:sldId id="262"/>
            <p14:sldId id="269"/>
            <p14:sldId id="263"/>
            <p14:sldId id="271"/>
            <p14:sldId id="272"/>
            <p14:sldId id="273"/>
            <p14:sldId id="274"/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463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2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328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858B4-D30E-F7A7-F8DC-D7D7499D4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B90E34-D2FF-6EB6-D5B5-A99A561978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29AF0A-4DC8-0C19-D8A9-09DB95DC83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A1DD34-D766-4C51-8E99-4DD3027B99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05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548" y="373500"/>
            <a:ext cx="3791853" cy="4396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93350" y="997175"/>
            <a:ext cx="4429200" cy="2133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прав инвалидов </a:t>
            </a:r>
            <a:r>
              <a:rPr lang="en-US" sz="2800" b="1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sz="2800" b="1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en-US" sz="2800" b="1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зрению</a:t>
            </a:r>
            <a:endParaRPr lang="en-US" sz="3500" dirty="0"/>
          </a:p>
        </p:txBody>
      </p:sp>
      <p:sp>
        <p:nvSpPr>
          <p:cNvPr id="6" name="Text 1"/>
          <p:cNvSpPr txBox="1"/>
          <p:nvPr/>
        </p:nvSpPr>
        <p:spPr>
          <a:xfrm>
            <a:off x="360000" y="3451625"/>
            <a:ext cx="4562700" cy="112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Право на помощь, доступность и защиту — от статуса до реальных </a:t>
            </a:r>
            <a:r>
              <a:rPr lang="en-US" sz="1600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гарантий</a:t>
            </a:r>
            <a:r>
              <a:rPr lang="en-US" sz="1600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sz="1600" dirty="0">
              <a:solidFill>
                <a:srgbClr val="0A2463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sp>
        <p:nvSpPr>
          <p:cNvPr id="7" name="Text 2"/>
          <p:cNvSpPr txBox="1"/>
          <p:nvPr/>
        </p:nvSpPr>
        <p:spPr>
          <a:xfrm>
            <a:off x="360000" y="373500"/>
            <a:ext cx="4125600" cy="46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45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Подготовили</a:t>
            </a:r>
            <a:r>
              <a:rPr lang="en-US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ru-RU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45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Студентки</a:t>
            </a:r>
            <a:r>
              <a:rPr lang="en-US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4 курса направления 40.03.01 </a:t>
            </a:r>
            <a:r>
              <a:rPr lang="ru-RU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r>
              <a:rPr lang="en-US" sz="1145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Юриспруденция</a:t>
            </a:r>
            <a:r>
              <a:rPr lang="ru-RU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</a:t>
            </a:r>
            <a:r>
              <a:rPr lang="en-US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ФГБОУ ВО </a:t>
            </a:r>
            <a:r>
              <a:rPr lang="ru-RU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r>
              <a:rPr lang="en-US" sz="1145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Тверской</a:t>
            </a:r>
            <a:r>
              <a:rPr lang="en-US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45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</a:t>
            </a:r>
            <a:r>
              <a:rPr lang="ru-RU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</a:t>
            </a:r>
            <a:r>
              <a:rPr lang="en-US" sz="1145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ударственный</a:t>
            </a:r>
            <a:r>
              <a:rPr lang="en-US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45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университет</a:t>
            </a:r>
            <a:r>
              <a:rPr lang="ru-RU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</a:t>
            </a:r>
            <a:r>
              <a:rPr lang="en-US" sz="1145" dirty="0" err="1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Корлюкова</a:t>
            </a:r>
            <a:r>
              <a:rPr lang="en-US" sz="1145" dirty="0">
                <a:solidFill>
                  <a:srgbClr val="0A24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А.И., Курнаева О.К.
</a:t>
            </a:r>
            <a:endParaRPr lang="en-US" sz="114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60000" y="373500"/>
            <a:ext cx="8424000" cy="58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Статус, группа инвалидности и ИПРА
</a:t>
            </a:r>
            <a:endParaRPr lang="en-US" sz="3200" dirty="0"/>
          </a:p>
        </p:txBody>
      </p:sp>
      <p:sp>
        <p:nvSpPr>
          <p:cNvPr id="10" name="Text 2"/>
          <p:cNvSpPr txBox="1"/>
          <p:nvPr/>
        </p:nvSpPr>
        <p:spPr>
          <a:xfrm>
            <a:off x="620250" y="1843675"/>
            <a:ext cx="3783600" cy="87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I, II или III группа устанавливается по стойким нарушениям функций организма. Это юридическая основа для дальнейшего определения объёма поддержки и мер реабилитации.
</a:t>
            </a:r>
            <a:endParaRPr lang="en-US" sz="1200" dirty="0"/>
          </a:p>
        </p:txBody>
      </p:sp>
      <p:sp>
        <p:nvSpPr>
          <p:cNvPr id="11" name="Text 3"/>
          <p:cNvSpPr txBox="1"/>
          <p:nvPr/>
        </p:nvSpPr>
        <p:spPr>
          <a:xfrm>
            <a:off x="620269" y="1346575"/>
            <a:ext cx="3783600" cy="3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Группа инвалидности
</a:t>
            </a:r>
            <a:endParaRPr lang="en-US" sz="1400" dirty="0"/>
          </a:p>
        </p:txBody>
      </p:sp>
      <p:sp>
        <p:nvSpPr>
          <p:cNvPr id="12" name="Text 4"/>
          <p:cNvSpPr txBox="1"/>
          <p:nvPr/>
        </p:nvSpPr>
        <p:spPr>
          <a:xfrm>
            <a:off x="5000375" y="1843675"/>
            <a:ext cx="3783600" cy="87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установления статуса оформляется ИПРА — </a:t>
            </a:r>
            <a:r>
              <a:rPr lang="en-US" sz="1200" b="1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индивидуальная программа реабилитации и абилитации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обязательная для государственных органов и организаций, участвующих в её </a:t>
            </a:r>
            <a:r>
              <a:rPr lang="en-US" sz="12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исполнении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ru-RU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13" name="Text 5"/>
          <p:cNvSpPr txBox="1"/>
          <p:nvPr/>
        </p:nvSpPr>
        <p:spPr>
          <a:xfrm>
            <a:off x="5000394" y="1346575"/>
            <a:ext cx="3783600" cy="3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ИПРА как обязательство
</a:t>
            </a:r>
            <a:endParaRPr lang="en-US" sz="1400" dirty="0"/>
          </a:p>
        </p:txBody>
      </p:sp>
      <p:sp>
        <p:nvSpPr>
          <p:cNvPr id="14" name="Text 6"/>
          <p:cNvSpPr txBox="1"/>
          <p:nvPr/>
        </p:nvSpPr>
        <p:spPr>
          <a:xfrm>
            <a:off x="620250" y="3496075"/>
            <a:ext cx="3783600" cy="87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программу включаются ТСР, медицинская и профессиональная реабилитация, социальная адаптация, а также рекомендации по обучению и трудовой деятельности с учётом ограничений.
</a:t>
            </a:r>
            <a:endParaRPr lang="en-US" sz="1200" dirty="0"/>
          </a:p>
        </p:txBody>
      </p:sp>
      <p:sp>
        <p:nvSpPr>
          <p:cNvPr id="15" name="Text 7"/>
          <p:cNvSpPr txBox="1"/>
          <p:nvPr/>
        </p:nvSpPr>
        <p:spPr>
          <a:xfrm>
            <a:off x="620269" y="2998975"/>
            <a:ext cx="3783600" cy="3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 программы (ИПРА)
</a:t>
            </a:r>
            <a:endParaRPr lang="en-US" sz="1400" dirty="0"/>
          </a:p>
        </p:txBody>
      </p:sp>
      <p:sp>
        <p:nvSpPr>
          <p:cNvPr id="16" name="Text 8"/>
          <p:cNvSpPr txBox="1"/>
          <p:nvPr/>
        </p:nvSpPr>
        <p:spPr>
          <a:xfrm>
            <a:off x="5000375" y="3496075"/>
            <a:ext cx="3783600" cy="87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ИПРА задаёт конкретный маршрут помощи: какие услуги, средства и условия нужно обеспечить, чтобы человек мог учиться, работать и жить максимально самостоятельно.
</a:t>
            </a:r>
            <a:endParaRPr lang="en-US" sz="1200" dirty="0"/>
          </a:p>
        </p:txBody>
      </p:sp>
      <p:sp>
        <p:nvSpPr>
          <p:cNvPr id="17" name="Text 9"/>
          <p:cNvSpPr txBox="1"/>
          <p:nvPr/>
        </p:nvSpPr>
        <p:spPr>
          <a:xfrm>
            <a:off x="5000394" y="2998975"/>
            <a:ext cx="3783600" cy="3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Практический эффект
</a:t>
            </a:r>
            <a:endParaRPr lang="en-US" sz="1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DC4180-4560-21A3-9000-C0153CCDE354}"/>
              </a:ext>
            </a:extLst>
          </p:cNvPr>
          <p:cNvSpPr/>
          <p:nvPr/>
        </p:nvSpPr>
        <p:spPr>
          <a:xfrm>
            <a:off x="7957097" y="4553833"/>
            <a:ext cx="1186903" cy="460228"/>
          </a:xfrm>
          <a:prstGeom prst="rect">
            <a:avLst/>
          </a:prstGeom>
          <a:solidFill>
            <a:srgbClr val="0A2463"/>
          </a:solidFill>
          <a:ln>
            <a:solidFill>
              <a:srgbClr val="0A24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F35947-A403-F5C9-528D-B1F865CDEA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1179"/>
          <a:stretch>
            <a:fillRect/>
          </a:stretch>
        </p:blipFill>
        <p:spPr>
          <a:xfrm>
            <a:off x="2429" y="0"/>
            <a:ext cx="9139141" cy="3539836"/>
          </a:xfrm>
          <a:prstGeom prst="rect">
            <a:avLst/>
          </a:prstGeom>
        </p:spPr>
      </p:pic>
      <p:pic>
        <p:nvPicPr>
          <p:cNvPr id="4" name="Picture 3" descr="Picture background">
            <a:extLst>
              <a:ext uri="{FF2B5EF4-FFF2-40B4-BE49-F238E27FC236}">
                <a16:creationId xmlns:a16="http://schemas.microsoft.com/office/drawing/2014/main" id="{8541CF73-BEE4-7464-ED7D-D25A8E1C2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345" y="748145"/>
            <a:ext cx="2673928" cy="2667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67FB7F-BBE1-1A8B-A73C-07C8C2AAF83A}"/>
              </a:ext>
            </a:extLst>
          </p:cNvPr>
          <p:cNvSpPr txBox="1"/>
          <p:nvPr/>
        </p:nvSpPr>
        <p:spPr>
          <a:xfrm>
            <a:off x="90054" y="3539836"/>
            <a:ext cx="798021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b="1" dirty="0"/>
              <a:t>Где может понадобиться юридическая помощь при реализации ИПРА?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b="1" dirty="0"/>
              <a:t>Составление</a:t>
            </a:r>
            <a:r>
              <a:rPr lang="ru-RU" sz="1400" dirty="0"/>
              <a:t> — включение необходимых мер и ТСР.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b="1" dirty="0"/>
              <a:t>Получение</a:t>
            </a:r>
            <a:r>
              <a:rPr lang="ru-RU" sz="1400" dirty="0"/>
              <a:t> — разъяснение содержания и порядка получения.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b="1" dirty="0"/>
              <a:t>Реализация</a:t>
            </a:r>
            <a:r>
              <a:rPr lang="ru-RU" sz="1400" dirty="0"/>
              <a:t> — отказ или задержка предоставления услуг и ТСР.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b="1" dirty="0"/>
              <a:t>ТСР</a:t>
            </a:r>
            <a:r>
              <a:rPr lang="ru-RU" sz="1400" dirty="0"/>
              <a:t> — несоответствие, ненадлежащее качество, замена.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b="1" dirty="0"/>
              <a:t>Изменение ИПРА</a:t>
            </a:r>
            <a:r>
              <a:rPr lang="ru-RU" sz="1400" dirty="0"/>
              <a:t> — изменение потребностей инвалида.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b="1" dirty="0"/>
              <a:t>Защита прав</a:t>
            </a:r>
            <a:r>
              <a:rPr lang="ru-RU" sz="1400" dirty="0"/>
              <a:t> — жалобы, прокуратура, суд.</a:t>
            </a:r>
          </a:p>
        </p:txBody>
      </p:sp>
    </p:spTree>
    <p:extLst>
      <p:ext uri="{BB962C8B-B14F-4D97-AF65-F5344CB8AC3E}">
        <p14:creationId xmlns:p14="http://schemas.microsoft.com/office/powerpoint/2010/main" val="3803672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B2E1FC-D35D-E4EA-2AB6-830B0B645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17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CEF4FD-567A-1845-4EAB-1BE0F17C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40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7174AE-65C7-A8B6-818A-23FE68EE0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0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B45276-4F4A-BAED-FBF2-E18CE5377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38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DBC2897-A0D5-4F82-93C5-A043F86FFE2A}"/>
              </a:ext>
            </a:extLst>
          </p:cNvPr>
          <p:cNvSpPr txBox="1"/>
          <p:nvPr/>
        </p:nvSpPr>
        <p:spPr>
          <a:xfrm>
            <a:off x="124140" y="879630"/>
            <a:ext cx="384229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100" b="1" dirty="0"/>
              <a:t>1. Право должно быть понятным и доступным</a:t>
            </a:r>
            <a:br>
              <a:rPr lang="ru-RU" sz="1100" dirty="0"/>
            </a:br>
            <a:r>
              <a:rPr lang="ru-RU" sz="1100" dirty="0"/>
              <a:t>Проект доказывает, что сложные законодательные нормы можно превратить в понятные алгоритмы действий для человека с нарушением зрения.</a:t>
            </a:r>
          </a:p>
          <a:p>
            <a:pPr>
              <a:buNone/>
            </a:pPr>
            <a:r>
              <a:rPr lang="ru-RU" sz="1100" b="1" dirty="0"/>
              <a:t>2. Важно не только знать о праве, но и уметь его реализовать</a:t>
            </a:r>
            <a:br>
              <a:rPr lang="ru-RU" sz="1100" dirty="0"/>
            </a:br>
            <a:r>
              <a:rPr lang="ru-RU" sz="1100" dirty="0"/>
              <a:t>От оформления инвалидности и ИПРА до получения ТСР, медицинской помощи, образования и трудовых гарантий — на каждом этапе человеку нужен понятный маршрут действий.</a:t>
            </a:r>
          </a:p>
          <a:p>
            <a:pPr>
              <a:buNone/>
            </a:pPr>
            <a:r>
              <a:rPr lang="ru-RU" sz="1100" b="1" dirty="0"/>
              <a:t>3. Главная проблема — разрыв между гарантированными правами и их практической реализацией</a:t>
            </a:r>
            <a:br>
              <a:rPr lang="ru-RU" sz="1100" dirty="0"/>
            </a:br>
            <a:r>
              <a:rPr lang="ru-RU" sz="1100" dirty="0"/>
              <a:t>Сложности с документами, маршрутизацией, отказами и задержками могут препятствовать получению помощи даже при наличии законных оснований.</a:t>
            </a:r>
          </a:p>
          <a:p>
            <a:pPr>
              <a:buNone/>
            </a:pPr>
            <a:r>
              <a:rPr lang="ru-RU" sz="1100" b="1" dirty="0"/>
              <a:t>4. Юридическое сопровождение может сделать систему действительно работающей</a:t>
            </a:r>
            <a:br>
              <a:rPr lang="ru-RU" sz="1100" dirty="0"/>
            </a:br>
            <a:r>
              <a:rPr lang="ru-RU" sz="1100" dirty="0"/>
              <a:t>Понятные инструкции, готовые шаблоны обращений и возможность получить помощь на каждом этапе позволяют человеку эффективнее защищать свои права.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A7FA1F-266A-A06C-C44F-D6C5C1764A6E}"/>
              </a:ext>
            </a:extLst>
          </p:cNvPr>
          <p:cNvSpPr txBox="1"/>
          <p:nvPr/>
        </p:nvSpPr>
        <p:spPr>
          <a:xfrm>
            <a:off x="124139" y="130200"/>
            <a:ext cx="8190239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ru-RU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 и выводы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200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4A627757-BEFC-2A3B-CBE1-B34156425643}"/>
              </a:ext>
            </a:extLst>
          </p:cNvPr>
          <p:cNvSpPr/>
          <p:nvPr/>
        </p:nvSpPr>
        <p:spPr>
          <a:xfrm rot="16200000">
            <a:off x="4227396" y="1968646"/>
            <a:ext cx="1249353" cy="1486657"/>
          </a:xfrm>
          <a:prstGeom prst="downArrow">
            <a:avLst/>
          </a:prstGeom>
          <a:solidFill>
            <a:srgbClr val="0A2463"/>
          </a:solidFill>
          <a:ln>
            <a:solidFill>
              <a:srgbClr val="0A24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Для этого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3781C3-4D8C-4DAE-6A3E-6A4F46BEECA7}"/>
              </a:ext>
            </a:extLst>
          </p:cNvPr>
          <p:cNvSpPr txBox="1"/>
          <p:nvPr/>
        </p:nvSpPr>
        <p:spPr>
          <a:xfrm>
            <a:off x="5737707" y="917450"/>
            <a:ext cx="31368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100" b="1" dirty="0"/>
              <a:t>Мы предлагаем создать бесплатное мобильное приложение «Правовой навигатор» для инвалидов по зрению.</a:t>
            </a:r>
            <a:endParaRPr lang="ru-RU" sz="1100" dirty="0"/>
          </a:p>
          <a:p>
            <a:pPr>
              <a:buNone/>
            </a:pPr>
            <a:r>
              <a:rPr lang="ru-RU" sz="1100" dirty="0"/>
              <a:t>Приложение может работать как </a:t>
            </a:r>
            <a:r>
              <a:rPr lang="ru-RU" sz="1100" b="1" dirty="0"/>
              <a:t>персональный помощник по правовым вопросам</a:t>
            </a:r>
            <a:r>
              <a:rPr lang="ru-RU" sz="1100" dirty="0"/>
              <a:t>:</a:t>
            </a:r>
          </a:p>
          <a:p>
            <a:pPr>
              <a:buNone/>
            </a:pPr>
            <a:r>
              <a:rPr lang="ru-RU" sz="1100" b="1" dirty="0"/>
              <a:t>Выбрал проблему → получил алгоритм → собрал документы → узнал, куда обратиться → при необходимости подал жалобу.</a:t>
            </a:r>
            <a:endParaRPr lang="ru-RU" sz="1100" dirty="0"/>
          </a:p>
          <a:p>
            <a:pPr>
              <a:buNone/>
            </a:pPr>
            <a:r>
              <a:rPr lang="ru-RU" sz="1100" dirty="0"/>
              <a:t>В приложении можно предусмотреть: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100" dirty="0"/>
              <a:t>пошаговые алгоритмы по жизненным ситуациям;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100" dirty="0"/>
              <a:t> готовые шаблоны заявлений и жалоб;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100" dirty="0"/>
              <a:t>перечень необходимых документов;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100" dirty="0"/>
              <a:t>контакты государственных и социальных организаций;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100" dirty="0"/>
              <a:t>поиск мер поддержки и льгот;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100" b="1" dirty="0"/>
              <a:t>озвучивание текста, крупный шрифт и простую навигацию</a:t>
            </a:r>
            <a:r>
              <a:rPr lang="ru-RU" sz="1100" dirty="0"/>
              <a:t>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100" dirty="0"/>
              <a:t>возможность заранее скачать материалы и пользоваться ими </a:t>
            </a:r>
            <a:r>
              <a:rPr lang="ru-RU" sz="1100" b="1" dirty="0"/>
              <a:t>без интернета</a:t>
            </a:r>
            <a:r>
              <a:rPr lang="ru-RU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6694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75C9C7-43CC-E385-273B-7C1B9FC9D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682" y="760823"/>
            <a:ext cx="6219131" cy="41460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A90644-941D-3EEE-8D46-4E07464BF24F}"/>
              </a:ext>
            </a:extLst>
          </p:cNvPr>
          <p:cNvSpPr txBox="1"/>
          <p:nvPr/>
        </p:nvSpPr>
        <p:spPr>
          <a:xfrm>
            <a:off x="429949" y="236590"/>
            <a:ext cx="884727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Примерный концепт приложения, сгенерированный ИИ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7776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057" y="1537800"/>
            <a:ext cx="4168486" cy="28413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60000" y="373500"/>
            <a:ext cx="8424000" cy="97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Целевая аудитория и цель </a:t>
            </a:r>
            <a:r>
              <a:rPr lang="en-US" sz="32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проекта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200" dirty="0"/>
          </a:p>
        </p:txBody>
      </p:sp>
      <p:sp>
        <p:nvSpPr>
          <p:cNvPr id="7" name="Text 1"/>
          <p:cNvSpPr txBox="1"/>
          <p:nvPr/>
        </p:nvSpPr>
        <p:spPr>
          <a:xfrm>
            <a:off x="4806000" y="1798800"/>
            <a:ext cx="3785400" cy="2340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dirty="0">
                <a:solidFill>
                  <a:schemeClr val="bg1"/>
                </a:solidFill>
              </a:rPr>
              <a:t>Основная цель – сформировать у аудитории (студенты, волонтёры, сотрудники соцслужб, инвалиды по зрению) базовые знания о правах инвалидов по зрению и практических механизмах их защиты.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B6C4A6-6A48-F5C7-93E9-4105E6774F84}"/>
              </a:ext>
            </a:extLst>
          </p:cNvPr>
          <p:cNvSpPr/>
          <p:nvPr/>
        </p:nvSpPr>
        <p:spPr>
          <a:xfrm>
            <a:off x="7957097" y="4553833"/>
            <a:ext cx="1186903" cy="460228"/>
          </a:xfrm>
          <a:prstGeom prst="rect">
            <a:avLst/>
          </a:prstGeom>
          <a:solidFill>
            <a:srgbClr val="F3F3F3"/>
          </a:solidFill>
          <a:ln>
            <a:solidFill>
              <a:srgbClr val="F3F3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5017425" y="1472550"/>
            <a:ext cx="3766500" cy="240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4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людей, имеющих официальный статус инвалида, в 212 раз меньше - насчитывается «всего» 68,2 тыс. При этом вице-спикер Госдумы Анна Кузнецова отмечала, что на конец 2023 года их почти 450 тысяч человек. </a:t>
            </a:r>
            <a:endParaRPr lang="ru-RU" sz="1242" b="1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4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исследовании предполагалось, что к 2025 году число слабовидящих увеличится как минимум на 5,1%, до 6,2 млн человек в связи с процессом старения населения и влиянием техногенной среды.
Это </a:t>
            </a:r>
            <a:r>
              <a:rPr lang="en-US" sz="1242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отражает</a:t>
            </a:r>
            <a:r>
              <a:rPr lang="en-US" sz="124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масштаб проблемы и показывает разрыв между реальной потребностью в помощи и официальным статусом.
</a:t>
            </a:r>
            <a:endParaRPr lang="en-US" sz="1242" dirty="0"/>
          </a:p>
        </p:txBody>
      </p:sp>
      <p:sp>
        <p:nvSpPr>
          <p:cNvPr id="6" name="Text 2"/>
          <p:cNvSpPr txBox="1"/>
          <p:nvPr/>
        </p:nvSpPr>
        <p:spPr>
          <a:xfrm>
            <a:off x="1020400" y="1861600"/>
            <a:ext cx="3226500" cy="91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5,9 млн
</a:t>
            </a:r>
            <a:endParaRPr lang="en-US" sz="4700" dirty="0"/>
          </a:p>
        </p:txBody>
      </p:sp>
      <p:sp>
        <p:nvSpPr>
          <p:cNvPr id="7" name="Text 3"/>
          <p:cNvSpPr txBox="1"/>
          <p:nvPr/>
        </p:nvSpPr>
        <p:spPr>
          <a:xfrm>
            <a:off x="1020400" y="2470900"/>
            <a:ext cx="3226500" cy="102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человек могли иметь инвалидность по зрению и слуху в 2021 году.
</a:t>
            </a:r>
            <a:endParaRPr lang="en-US" sz="1400" dirty="0"/>
          </a:p>
        </p:txBody>
      </p:sp>
      <p:sp>
        <p:nvSpPr>
          <p:cNvPr id="8" name="Text 4"/>
          <p:cNvSpPr txBox="1"/>
          <p:nvPr/>
        </p:nvSpPr>
        <p:spPr>
          <a:xfrm>
            <a:off x="1020400" y="3647500"/>
            <a:ext cx="3226500" cy="2844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17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Аналитического бюро GxP News; публикация в «Коммерсантъ»
</a:t>
            </a:r>
            <a:endParaRPr lang="en-US" sz="1017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A0B1DE-7E91-8C05-B668-430255769113}"/>
              </a:ext>
            </a:extLst>
          </p:cNvPr>
          <p:cNvSpPr/>
          <p:nvPr/>
        </p:nvSpPr>
        <p:spPr>
          <a:xfrm>
            <a:off x="7957097" y="4553833"/>
            <a:ext cx="1186903" cy="460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60000" y="373500"/>
            <a:ext cx="8424000" cy="70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Нормативная база </a:t>
            </a:r>
            <a:r>
              <a:rPr lang="en-US" sz="32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защиты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инвалидов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200" dirty="0"/>
          </a:p>
        </p:txBody>
      </p:sp>
      <p:sp>
        <p:nvSpPr>
          <p:cNvPr id="12" name="Text 2"/>
          <p:cNvSpPr txBox="1"/>
          <p:nvPr/>
        </p:nvSpPr>
        <p:spPr>
          <a:xfrm>
            <a:off x="470850" y="2561525"/>
            <a:ext cx="1452300" cy="1430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Базу задают Конституция РФ и Конвенция ООН о правах инвалидов, которые закрепляют недискриминацию, доступность и участие в общественной жизни наравне с другими.
</a:t>
            </a:r>
            <a:endParaRPr lang="en-US" sz="900" dirty="0"/>
          </a:p>
        </p:txBody>
      </p:sp>
      <p:sp>
        <p:nvSpPr>
          <p:cNvPr id="13" name="Text 3"/>
          <p:cNvSpPr txBox="1"/>
          <p:nvPr/>
        </p:nvSpPr>
        <p:spPr>
          <a:xfrm>
            <a:off x="477900" y="1776500"/>
            <a:ext cx="1452300" cy="56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Базовые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принципы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14" name="Text 4"/>
          <p:cNvSpPr txBox="1"/>
          <p:nvPr/>
        </p:nvSpPr>
        <p:spPr>
          <a:xfrm>
            <a:off x="7253250" y="2561525"/>
            <a:ext cx="1452300" cy="1430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Правовая защита работает только в связке федеральных и региональных норм, поэтому важно опираться на весь массив законодательства, а не на один документ.
</a:t>
            </a:r>
            <a:endParaRPr lang="en-US" sz="900" dirty="0"/>
          </a:p>
        </p:txBody>
      </p:sp>
      <p:sp>
        <p:nvSpPr>
          <p:cNvPr id="15" name="Text 5"/>
          <p:cNvSpPr txBox="1"/>
          <p:nvPr/>
        </p:nvSpPr>
        <p:spPr>
          <a:xfrm>
            <a:off x="7260300" y="1776500"/>
            <a:ext cx="1452300" cy="56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Единая система
</a:t>
            </a:r>
            <a:endParaRPr lang="en-US" sz="1200" dirty="0"/>
          </a:p>
        </p:txBody>
      </p:sp>
      <p:sp>
        <p:nvSpPr>
          <p:cNvPr id="16" name="Text 6"/>
          <p:cNvSpPr txBox="1"/>
          <p:nvPr/>
        </p:nvSpPr>
        <p:spPr>
          <a:xfrm>
            <a:off x="5557650" y="2561525"/>
            <a:ext cx="1452300" cy="1430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Трудовые, налоговые и жилищные вопросы регулируют ТК РФ, НК РФ и ЖК РФ, а конкретные механизмы дополняются региональными актами субъектов РФ.
</a:t>
            </a:r>
            <a:endParaRPr lang="en-US" sz="900" dirty="0"/>
          </a:p>
        </p:txBody>
      </p:sp>
      <p:sp>
        <p:nvSpPr>
          <p:cNvPr id="17" name="Text 7"/>
          <p:cNvSpPr txBox="1"/>
          <p:nvPr/>
        </p:nvSpPr>
        <p:spPr>
          <a:xfrm>
            <a:off x="5564700" y="1776500"/>
            <a:ext cx="1452300" cy="56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Смежные отрасли
</a:t>
            </a:r>
            <a:endParaRPr lang="en-US" sz="1200" dirty="0"/>
          </a:p>
        </p:txBody>
      </p:sp>
      <p:sp>
        <p:nvSpPr>
          <p:cNvPr id="18" name="Text 8"/>
          <p:cNvSpPr txBox="1"/>
          <p:nvPr/>
        </p:nvSpPr>
        <p:spPr>
          <a:xfrm>
            <a:off x="3862050" y="2561525"/>
            <a:ext cx="1452300" cy="1430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Медицинские, социальные и образовательные гарантии раскрываются в 323-ФЗ, 442-ФЗ и 273-ФЗ, а также в подзаконных актах по помощи и реабилитации.
</a:t>
            </a:r>
            <a:endParaRPr lang="en-US" sz="900" dirty="0"/>
          </a:p>
        </p:txBody>
      </p:sp>
      <p:sp>
        <p:nvSpPr>
          <p:cNvPr id="19" name="Text 9"/>
          <p:cNvSpPr txBox="1"/>
          <p:nvPr/>
        </p:nvSpPr>
        <p:spPr>
          <a:xfrm>
            <a:off x="3869100" y="1776500"/>
            <a:ext cx="1452300" cy="56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Профильные гарантии
</a:t>
            </a:r>
            <a:endParaRPr lang="en-US" sz="1200" dirty="0"/>
          </a:p>
        </p:txBody>
      </p:sp>
      <p:sp>
        <p:nvSpPr>
          <p:cNvPr id="20" name="Text 10"/>
          <p:cNvSpPr txBox="1"/>
          <p:nvPr/>
        </p:nvSpPr>
        <p:spPr>
          <a:xfrm>
            <a:off x="2166450" y="2561525"/>
            <a:ext cx="1452300" cy="1430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Ключевой специальный </a:t>
            </a:r>
            <a:r>
              <a:rPr lang="en-US" sz="9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закон</a:t>
            </a: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ru-RU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</a:t>
            </a: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181-ФЗ: он определяет статус инвалида, меры социальной защиты и ИПРА (индивидуальную программу реабилитации и абилитации) как основной инструмент индивидуальной поддержки.
</a:t>
            </a:r>
            <a:endParaRPr lang="en-US" sz="900" dirty="0"/>
          </a:p>
        </p:txBody>
      </p:sp>
      <p:sp>
        <p:nvSpPr>
          <p:cNvPr id="21" name="Text 11"/>
          <p:cNvSpPr txBox="1"/>
          <p:nvPr/>
        </p:nvSpPr>
        <p:spPr>
          <a:xfrm>
            <a:off x="2173500" y="1776500"/>
            <a:ext cx="1452300" cy="56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Специальный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закон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7FD392-7818-7F9B-E7A2-E4B6ABDCE753}"/>
              </a:ext>
            </a:extLst>
          </p:cNvPr>
          <p:cNvSpPr/>
          <p:nvPr/>
        </p:nvSpPr>
        <p:spPr>
          <a:xfrm>
            <a:off x="7957097" y="4553833"/>
            <a:ext cx="1186903" cy="460228"/>
          </a:xfrm>
          <a:prstGeom prst="rect">
            <a:avLst/>
          </a:prstGeom>
          <a:solidFill>
            <a:srgbClr val="F3F3F3"/>
          </a:solidFill>
          <a:ln>
            <a:solidFill>
              <a:srgbClr val="F3F3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2075900" y="373500"/>
            <a:ext cx="6708000" cy="57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sz="214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Система нормативной базы защиты инвалидов </a:t>
            </a:r>
            <a:r>
              <a:rPr lang="en-US" sz="214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141" dirty="0"/>
          </a:p>
        </p:txBody>
      </p:sp>
      <p:sp>
        <p:nvSpPr>
          <p:cNvPr id="11" name="Text 2"/>
          <p:cNvSpPr txBox="1"/>
          <p:nvPr/>
        </p:nvSpPr>
        <p:spPr>
          <a:xfrm>
            <a:off x="1670174" y="1217451"/>
            <a:ext cx="6488700" cy="21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Международный уровень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12" name="Text 3"/>
          <p:cNvSpPr txBox="1"/>
          <p:nvPr/>
        </p:nvSpPr>
        <p:spPr>
          <a:xfrm>
            <a:off x="1671355" y="1489473"/>
            <a:ext cx="64887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0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Конвенция</a:t>
            </a:r>
            <a:r>
              <a:rPr lang="ru-RU" sz="1000" dirty="0"/>
              <a:t> </a:t>
            </a:r>
            <a:r>
              <a:rPr lang="ru-RU" sz="10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ООН о правах инвалидов – общие принципы недискриминации, доступности и участия.</a:t>
            </a:r>
            <a:endParaRPr lang="en-US" sz="10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13" name="Text 4"/>
          <p:cNvSpPr txBox="1"/>
          <p:nvPr/>
        </p:nvSpPr>
        <p:spPr>
          <a:xfrm>
            <a:off x="1671355" y="3853534"/>
            <a:ext cx="6488700" cy="21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Муниципальный уровень (на примере г. Твери)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14" name="Text 5"/>
          <p:cNvSpPr txBox="1"/>
          <p:nvPr/>
        </p:nvSpPr>
        <p:spPr>
          <a:xfrm>
            <a:off x="1671355" y="3986039"/>
            <a:ext cx="64887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>
              <a:defRPr sz="1000">
                <a:solidFill>
                  <a:srgbClr val="FFFFFF"/>
                </a:solidFill>
                <a:latin typeface="Arial" pitchFamily="34" charset="0"/>
                <a:cs typeface="Arial" pitchFamily="34" charset="-120"/>
              </a:defRPr>
            </a:lvl1pPr>
          </a:lstStyle>
          <a:p>
            <a:r>
              <a:rPr lang="ru-RU" dirty="0"/>
              <a:t>Локальные условия реализации отдельных мер.</a:t>
            </a:r>
            <a:r>
              <a:rPr lang="en-US" dirty="0"/>
              <a:t>
</a:t>
            </a:r>
          </a:p>
        </p:txBody>
      </p:sp>
      <p:sp>
        <p:nvSpPr>
          <p:cNvPr id="15" name="Text 6"/>
          <p:cNvSpPr txBox="1"/>
          <p:nvPr/>
        </p:nvSpPr>
        <p:spPr>
          <a:xfrm>
            <a:off x="1671355" y="2947937"/>
            <a:ext cx="6488700" cy="21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Региональный уровень 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16" name="Text 7"/>
          <p:cNvSpPr txBox="1"/>
          <p:nvPr/>
        </p:nvSpPr>
        <p:spPr>
          <a:xfrm>
            <a:off x="1671355" y="3129534"/>
            <a:ext cx="7002248" cy="4109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0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Дополнительные меры и конкретизация гарантий в регионе. Например, Постановление Правительства Тверской области от 06.09.2023 № 375-пп «О порядке компенсации затрат на приобретение корригирующих (для коррекции зрения) очков отдельным категориям граждан в Тверской области» - можно получить единовременную компенсацию затрат на очки (оправа, линзы, работа по их изготовлению), но не более 1500 рублей.</a:t>
            </a:r>
            <a:endParaRPr lang="en-US" sz="10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17" name="Text 8"/>
          <p:cNvSpPr txBox="1"/>
          <p:nvPr/>
        </p:nvSpPr>
        <p:spPr>
          <a:xfrm>
            <a:off x="1671355" y="2073956"/>
            <a:ext cx="6488700" cy="21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Федеральный уровень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18" name="Text 9"/>
          <p:cNvSpPr txBox="1"/>
          <p:nvPr/>
        </p:nvSpPr>
        <p:spPr>
          <a:xfrm>
            <a:off x="1671355" y="2300877"/>
            <a:ext cx="64887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0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Конституция РФ, Федеральный закон № 181-ФЗ и отраслевые законы – основной объём прав и механизмов социальной защиты.</a:t>
            </a:r>
            <a:endParaRPr lang="en-US" sz="10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10329A-5756-E407-7BFB-440869EFFA89}"/>
              </a:ext>
            </a:extLst>
          </p:cNvPr>
          <p:cNvSpPr/>
          <p:nvPr/>
        </p:nvSpPr>
        <p:spPr>
          <a:xfrm>
            <a:off x="7957097" y="4553833"/>
            <a:ext cx="1186903" cy="460228"/>
          </a:xfrm>
          <a:prstGeom prst="rect">
            <a:avLst/>
          </a:prstGeom>
          <a:solidFill>
            <a:srgbClr val="F3F3F3"/>
          </a:solidFill>
          <a:ln>
            <a:solidFill>
              <a:srgbClr val="F3F3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000" y="1336614"/>
            <a:ext cx="4791900" cy="2459372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60000" y="373500"/>
            <a:ext cx="8424000" cy="58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91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этапы развития законодательства
</a:t>
            </a:r>
            <a:endParaRPr lang="en-US" sz="2913" dirty="0"/>
          </a:p>
        </p:txBody>
      </p:sp>
      <p:sp>
        <p:nvSpPr>
          <p:cNvPr id="8" name="Text 2"/>
          <p:cNvSpPr txBox="1"/>
          <p:nvPr/>
        </p:nvSpPr>
        <p:spPr>
          <a:xfrm>
            <a:off x="5504102" y="1389548"/>
            <a:ext cx="3109200" cy="1193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даты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развитии законодательства 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показывают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переход от закрепления 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статуса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инвалида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 развитию 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доступной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среды</a:t>
            </a: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 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инклюзивных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практик</a:t>
            </a: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в том числе для инвалидов по зрению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9" name="Text 3"/>
          <p:cNvSpPr txBox="1"/>
          <p:nvPr/>
        </p:nvSpPr>
        <p:spPr>
          <a:xfrm>
            <a:off x="5504102" y="3022398"/>
            <a:ext cx="3109200" cy="1193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Законодательство последовательно смещается от формального признания инвалидности к практическим механизмам включения человека в общественную 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жизнь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endParaRPr lang="en-US" sz="1400" dirty="0"/>
          </a:p>
        </p:txBody>
      </p:sp>
      <p:sp>
        <p:nvSpPr>
          <p:cNvPr id="10" name="Text 4"/>
          <p:cNvSpPr txBox="1"/>
          <p:nvPr/>
        </p:nvSpPr>
        <p:spPr>
          <a:xfrm>
            <a:off x="360000" y="4047325"/>
            <a:ext cx="4816500" cy="342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Федеральный закон №181-ФЗ «О социальной защите инвалидов в Российской Федерации»;
● Конвенция ООН о правах инвалидов (ратифицирована Федеральным законом от 03.05.2012 № 46-ФЗ);</a:t>
            </a:r>
            <a:r>
              <a:rPr lang="en-US" sz="79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793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2F339B-7CCF-E0F9-1184-DFEAFFBF46BB}"/>
              </a:ext>
            </a:extLst>
          </p:cNvPr>
          <p:cNvSpPr/>
          <p:nvPr/>
        </p:nvSpPr>
        <p:spPr>
          <a:xfrm>
            <a:off x="7957097" y="4553833"/>
            <a:ext cx="1186903" cy="460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2C53EB-7191-ABC5-8F02-0F9D834EEA64}"/>
              </a:ext>
            </a:extLst>
          </p:cNvPr>
          <p:cNvSpPr txBox="1"/>
          <p:nvPr/>
        </p:nvSpPr>
        <p:spPr>
          <a:xfrm>
            <a:off x="257363" y="361099"/>
            <a:ext cx="8720382" cy="988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913" b="1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Основные этапы реализации прав инвалида по зрению</a:t>
            </a:r>
            <a:endParaRPr lang="en-US" sz="2913" b="1" dirty="0">
              <a:solidFill>
                <a:srgbClr val="000000"/>
              </a:solidFill>
              <a:latin typeface="Arial" pitchFamily="34" charset="0"/>
              <a:cs typeface="Arial" pitchFamily="34" charset="-12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A27747-0264-9A40-BEB7-B46F35E651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242"/>
          <a:stretch>
            <a:fillRect/>
          </a:stretch>
        </p:blipFill>
        <p:spPr>
          <a:xfrm>
            <a:off x="2429" y="0"/>
            <a:ext cx="9139141" cy="451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75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1"/>
          <p:cNvSpPr txBox="1"/>
          <p:nvPr/>
        </p:nvSpPr>
        <p:spPr>
          <a:xfrm>
            <a:off x="8021800" y="4650300"/>
            <a:ext cx="1122300" cy="28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EEECB74-AB72-A6F1-5D1E-D5B5AA0FD0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950105-C389-2842-6C60-0FE785DED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E5B4257-A9C8-70B9-4F89-D892D1834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2FD42D84-0E61-8AC7-D655-9B05B0999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ABE67A49-F1A6-27BE-C550-C79E6B7E4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66248862-2F49-FBD0-06F6-E872F6AC9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>
            <a:extLst>
              <a:ext uri="{FF2B5EF4-FFF2-40B4-BE49-F238E27FC236}">
                <a16:creationId xmlns:a16="http://schemas.microsoft.com/office/drawing/2014/main" id="{C8B1E4FF-A59F-EF67-7F90-C31099C2DB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>
            <a:extLst>
              <a:ext uri="{FF2B5EF4-FFF2-40B4-BE49-F238E27FC236}">
                <a16:creationId xmlns:a16="http://schemas.microsoft.com/office/drawing/2014/main" id="{882A09A1-8F74-9787-91BC-07463081CD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>
            <a:extLst>
              <a:ext uri="{FF2B5EF4-FFF2-40B4-BE49-F238E27FC236}">
                <a16:creationId xmlns:a16="http://schemas.microsoft.com/office/drawing/2014/main" id="{60EED772-368A-073C-8DC8-0BBFA98C21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0A0F4D08-24F0-8388-4583-B4FB03036D60}"/>
              </a:ext>
            </a:extLst>
          </p:cNvPr>
          <p:cNvSpPr txBox="1"/>
          <p:nvPr/>
        </p:nvSpPr>
        <p:spPr>
          <a:xfrm>
            <a:off x="2075900" y="373500"/>
            <a:ext cx="6708000" cy="57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14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Актуальные барьеры на пути к </a:t>
            </a:r>
            <a:r>
              <a:rPr lang="en-US" sz="2141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получению</a:t>
            </a:r>
            <a:r>
              <a:rPr lang="en-US" sz="214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14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статуса инвалида по зрению</a:t>
            </a:r>
            <a:r>
              <a:rPr lang="en-US" sz="214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141" dirty="0"/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6546758F-02BC-5556-1E09-9DCE33D529F4}"/>
              </a:ext>
            </a:extLst>
          </p:cNvPr>
          <p:cNvSpPr txBox="1"/>
          <p:nvPr/>
        </p:nvSpPr>
        <p:spPr>
          <a:xfrm>
            <a:off x="2075900" y="1189177"/>
            <a:ext cx="6488700" cy="21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Сбор документов
</a:t>
            </a:r>
            <a:endParaRPr lang="en-US" sz="12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03A176EC-6EAD-A096-EC27-002D15E89A66}"/>
              </a:ext>
            </a:extLst>
          </p:cNvPr>
          <p:cNvSpPr txBox="1"/>
          <p:nvPr/>
        </p:nvSpPr>
        <p:spPr>
          <a:xfrm>
            <a:off x="2075900" y="1453615"/>
            <a:ext cx="64887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Сложности начинаются уже на этапе подготовки к МСЭ: требуется собрать документы, выписки и заключения, а при отказе врача — отдельно оформлять справку для самостоятельного обращения.
</a:t>
            </a:r>
            <a:endParaRPr lang="en-US" sz="1000" dirty="0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8C76A6D9-6224-D4FE-A8CE-00E2355C559A}"/>
              </a:ext>
            </a:extLst>
          </p:cNvPr>
          <p:cNvSpPr txBox="1"/>
          <p:nvPr/>
        </p:nvSpPr>
        <p:spPr>
          <a:xfrm>
            <a:off x="2075900" y="3814127"/>
            <a:ext cx="6488700" cy="21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Системные пробелы
</a:t>
            </a:r>
            <a:endParaRPr lang="en-US" sz="1200" dirty="0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4422F85B-A475-325F-2CB8-8E293B59E0EF}"/>
              </a:ext>
            </a:extLst>
          </p:cNvPr>
          <p:cNvSpPr txBox="1"/>
          <p:nvPr/>
        </p:nvSpPr>
        <p:spPr>
          <a:xfrm>
            <a:off x="2075900" y="4078565"/>
            <a:ext cx="64887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Эксперты указывают на слабое взаимодействие Минздрава и Минтруда, а также на отсутствие системной профилактики инвалидности в крупных государственных программах.
</a:t>
            </a:r>
            <a:endParaRPr lang="en-US" sz="1000" dirty="0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671413DD-D620-4E11-6845-E7A3250122B6}"/>
              </a:ext>
            </a:extLst>
          </p:cNvPr>
          <p:cNvSpPr txBox="1"/>
          <p:nvPr/>
        </p:nvSpPr>
        <p:spPr>
          <a:xfrm>
            <a:off x="2075900" y="2939144"/>
            <a:ext cx="6488700" cy="21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Очереди и маршруты
</a:t>
            </a:r>
            <a:endParaRPr lang="en-US" sz="1200" dirty="0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F784C491-0B1D-A8CE-1DD1-EBB0F441D214}"/>
              </a:ext>
            </a:extLst>
          </p:cNvPr>
          <p:cNvSpPr txBox="1"/>
          <p:nvPr/>
        </p:nvSpPr>
        <p:spPr>
          <a:xfrm>
            <a:off x="2075900" y="3203582"/>
            <a:ext cx="64887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Даже при наличии медицинских показаний люди сталкиваются с очередями к специалистам и сложной маршрутизацией между организациями, что затягивает весь процесс оформления помощи.
</a:t>
            </a:r>
            <a:endParaRPr lang="en-US" sz="1000" dirty="0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E8CF1208-AD94-F1DE-86F3-E9B968993BD9}"/>
              </a:ext>
            </a:extLst>
          </p:cNvPr>
          <p:cNvSpPr txBox="1"/>
          <p:nvPr/>
        </p:nvSpPr>
        <p:spPr>
          <a:xfrm>
            <a:off x="2075900" y="2064160"/>
            <a:ext cx="6488700" cy="21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Цена обследований
</a:t>
            </a:r>
            <a:endParaRPr lang="en-US" sz="1200" dirty="0"/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B5F3926C-571B-3C69-0E8E-71B1B6E47000}"/>
              </a:ext>
            </a:extLst>
          </p:cNvPr>
          <p:cNvSpPr txBox="1"/>
          <p:nvPr/>
        </p:nvSpPr>
        <p:spPr>
          <a:xfrm>
            <a:off x="2075900" y="2328599"/>
            <a:ext cx="64887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Дополнительным барьером становятся расходы на анализы, исследования и консультации, которые нередко нужны до направления на экспертизу и откладывают получение статуса и мер поддержки.
</a:t>
            </a:r>
            <a:endParaRPr lang="en-US" sz="1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BC3CCA-5600-D25A-469C-F39135A84245}"/>
              </a:ext>
            </a:extLst>
          </p:cNvPr>
          <p:cNvSpPr/>
          <p:nvPr/>
        </p:nvSpPr>
        <p:spPr>
          <a:xfrm>
            <a:off x="7957097" y="4553833"/>
            <a:ext cx="1186903" cy="460228"/>
          </a:xfrm>
          <a:prstGeom prst="rect">
            <a:avLst/>
          </a:prstGeom>
          <a:solidFill>
            <a:srgbClr val="F3F3F3"/>
          </a:solidFill>
          <a:ln>
            <a:solidFill>
              <a:srgbClr val="F3F3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041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1138</Words>
  <Application>Microsoft Office PowerPoint</Application>
  <PresentationFormat>On-screen Show (16:9)</PresentationFormat>
  <Paragraphs>89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Ольга Курнаева</cp:lastModifiedBy>
  <cp:revision>38</cp:revision>
  <dcterms:created xsi:type="dcterms:W3CDTF">2026-08-10T20:13:16Z</dcterms:created>
  <dcterms:modified xsi:type="dcterms:W3CDTF">2026-08-26T10:37:38Z</dcterms:modified>
</cp:coreProperties>
</file>