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4"/>
  </p:sldMasterIdLst>
  <p:notesMasterIdLst>
    <p:notesMasterId r:id="rId18"/>
  </p:notesMasterIdLst>
  <p:handoutMasterIdLst>
    <p:handoutMasterId r:id="rId19"/>
  </p:handoutMasterIdLst>
  <p:sldIdLst>
    <p:sldId id="1497" r:id="rId5"/>
    <p:sldId id="1514" r:id="rId6"/>
    <p:sldId id="1499" r:id="rId7"/>
    <p:sldId id="1500" r:id="rId8"/>
    <p:sldId id="1502" r:id="rId9"/>
    <p:sldId id="1517" r:id="rId10"/>
    <p:sldId id="1518" r:id="rId11"/>
    <p:sldId id="1519" r:id="rId12"/>
    <p:sldId id="1520" r:id="rId13"/>
    <p:sldId id="1521" r:id="rId14"/>
    <p:sldId id="1522" r:id="rId15"/>
    <p:sldId id="1523" r:id="rId16"/>
    <p:sldId id="152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79" autoAdjust="0"/>
  </p:normalViewPr>
  <p:slideViewPr>
    <p:cSldViewPr snapToGrid="0">
      <p:cViewPr varScale="1">
        <p:scale>
          <a:sx n="79" d="100"/>
          <a:sy n="79" d="100"/>
        </p:scale>
        <p:origin x="8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9/24/2025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102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608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449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72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661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832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80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218032"/>
            <a:ext cx="11460480" cy="78638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972629"/>
            <a:ext cx="11460480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 dpi="0" rotWithShape="1"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FC0FA77-D157-35E3-0B4D-11C0F67E6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</p:spPr>
        <p:txBody>
          <a:bodyPr/>
          <a:lstStyle/>
          <a:p>
            <a:fld id="{175A1B29-DFBD-4673-8328-3ED6619AAB50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D55EDDF-CA01-E393-D8E9-0618A68B2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D1BB6C-22F1-3135-9434-A294C25CC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52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0B3EB36B-144D-A648-1BD5-DBEDDC79D0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8" b="16685"/>
          <a:stretch/>
        </p:blipFill>
        <p:spPr>
          <a:xfrm>
            <a:off x="0" y="2754087"/>
            <a:ext cx="4325917" cy="4103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2BD543F-D939-A8C7-FAFA-B555B276D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3630384"/>
          </a:xfrm>
        </p:spPr>
        <p:txBody>
          <a:bodyPr anchor="b">
            <a:noAutofit/>
          </a:bodyPr>
          <a:lstStyle>
            <a:lvl1pPr algn="l">
              <a:defRPr sz="6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6DBE5D1-8623-4EBC-BE64-F118A957A6D2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126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B90D1FE6-C620-8AEA-8E16-817F8F3005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5" b="19272"/>
          <a:stretch/>
        </p:blipFill>
        <p:spPr>
          <a:xfrm>
            <a:off x="7866083" y="2754085"/>
            <a:ext cx="4325917" cy="4103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333860"/>
            <a:ext cx="8467558" cy="368990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75827B4-FD33-43BF-9F9D-5FEB6B504CD5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192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901" y="907302"/>
            <a:ext cx="4700219" cy="180846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76C507B-B242-4119-B1FF-3014636CAB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140" y="333756"/>
            <a:ext cx="5740908" cy="6190488"/>
          </a:xfrm>
          <a:custGeom>
            <a:avLst/>
            <a:gdLst>
              <a:gd name="connsiteX0" fmla="*/ 186643 w 5740908"/>
              <a:gd name="connsiteY0" fmla="*/ 0 h 6190488"/>
              <a:gd name="connsiteX1" fmla="*/ 5740908 w 5740908"/>
              <a:gd name="connsiteY1" fmla="*/ 0 h 6190488"/>
              <a:gd name="connsiteX2" fmla="*/ 5740908 w 5740908"/>
              <a:gd name="connsiteY2" fmla="*/ 6190488 h 6190488"/>
              <a:gd name="connsiteX3" fmla="*/ 186643 w 5740908"/>
              <a:gd name="connsiteY3" fmla="*/ 6190488 h 6190488"/>
              <a:gd name="connsiteX4" fmla="*/ 0 w 5740908"/>
              <a:gd name="connsiteY4" fmla="*/ 6003845 h 6190488"/>
              <a:gd name="connsiteX5" fmla="*/ 0 w 5740908"/>
              <a:gd name="connsiteY5" fmla="*/ 186643 h 6190488"/>
              <a:gd name="connsiteX6" fmla="*/ 186643 w 5740908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0908" h="6190488">
                <a:moveTo>
                  <a:pt x="186643" y="0"/>
                </a:moveTo>
                <a:lnTo>
                  <a:pt x="5740908" y="0"/>
                </a:lnTo>
                <a:lnTo>
                  <a:pt x="5740908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14901" y="2825496"/>
            <a:ext cx="4700219" cy="3125201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571500" indent="-3429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68DD83C-D23D-6D82-F95D-3B845F07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529914"/>
            <a:ext cx="1622776" cy="32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3D67F-5079-4349-A370-6203DAA40BB5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AE25BD38-48AE-AB7F-6C54-5CB028645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E6A02DBF-D88B-3129-23EF-1ECA5400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4855E23-77DB-A52C-BC0E-EF3C3F4A95C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724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3B13B15A-B652-48F5-A365-F1C590938A4C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59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BA0B4E8-F389-4DD5-B3EC-37E88D1AD78F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29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942A636-76C4-4EB1-A2CC-2ABF54421FE3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24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95B423A5-C243-487B-A652-39F00748165E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26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548639"/>
            <a:ext cx="3494314" cy="571963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0430AD89-C002-420D-B2A6-406343AFF059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8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93" y="2367643"/>
            <a:ext cx="10465073" cy="35830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4BC6E8D4-25D1-4A44-BB87-23C6E7F03C94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705" y="927238"/>
            <a:ext cx="602489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62C8996-C286-B245-2F06-E6E33F9907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4435746" cy="6190488"/>
          </a:xfrm>
          <a:custGeom>
            <a:avLst/>
            <a:gdLst>
              <a:gd name="connsiteX0" fmla="*/ 186643 w 4435746"/>
              <a:gd name="connsiteY0" fmla="*/ 0 h 6190488"/>
              <a:gd name="connsiteX1" fmla="*/ 4435746 w 4435746"/>
              <a:gd name="connsiteY1" fmla="*/ 0 h 6190488"/>
              <a:gd name="connsiteX2" fmla="*/ 4435746 w 4435746"/>
              <a:gd name="connsiteY2" fmla="*/ 6190488 h 6190488"/>
              <a:gd name="connsiteX3" fmla="*/ 186643 w 4435746"/>
              <a:gd name="connsiteY3" fmla="*/ 6190488 h 6190488"/>
              <a:gd name="connsiteX4" fmla="*/ 0 w 4435746"/>
              <a:gd name="connsiteY4" fmla="*/ 6003845 h 6190488"/>
              <a:gd name="connsiteX5" fmla="*/ 0 w 4435746"/>
              <a:gd name="connsiteY5" fmla="*/ 186643 h 6190488"/>
              <a:gd name="connsiteX6" fmla="*/ 186643 w 4435746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35746" h="6190488">
                <a:moveTo>
                  <a:pt x="186643" y="0"/>
                </a:moveTo>
                <a:lnTo>
                  <a:pt x="4435746" y="0"/>
                </a:lnTo>
                <a:lnTo>
                  <a:pt x="4435746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21704" y="2204566"/>
            <a:ext cx="6004263" cy="37660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321704" y="6529914"/>
            <a:ext cx="3554817" cy="328085"/>
          </a:xfrm>
          <a:prstGeom prst="rect">
            <a:avLst/>
          </a:prstGeom>
        </p:spPr>
        <p:txBody>
          <a:bodyPr/>
          <a:lstStyle/>
          <a:p>
            <a:fld id="{78F868A0-EF2B-4F3B-A196-0BED12045750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886564-48A7-D356-B519-1753B487C993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84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4B1540E-CB71-48F2-BE70-F5CE056CFE1B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5D4B22-4D6B-3463-9517-CEFA7D2A6E7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774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5256"/>
            <a:ext cx="6037236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202135"/>
            <a:ext cx="6037365" cy="3748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B0EB951-12A5-039B-D658-D0E726B238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333756"/>
            <a:ext cx="4433316" cy="6190488"/>
          </a:xfrm>
          <a:custGeom>
            <a:avLst/>
            <a:gdLst>
              <a:gd name="connsiteX0" fmla="*/ 0 w 4433316"/>
              <a:gd name="connsiteY0" fmla="*/ 0 h 6190488"/>
              <a:gd name="connsiteX1" fmla="*/ 4246673 w 4433316"/>
              <a:gd name="connsiteY1" fmla="*/ 0 h 6190488"/>
              <a:gd name="connsiteX2" fmla="*/ 4433316 w 4433316"/>
              <a:gd name="connsiteY2" fmla="*/ 186643 h 6190488"/>
              <a:gd name="connsiteX3" fmla="*/ 4433316 w 4433316"/>
              <a:gd name="connsiteY3" fmla="*/ 6003845 h 6190488"/>
              <a:gd name="connsiteX4" fmla="*/ 4246673 w 4433316"/>
              <a:gd name="connsiteY4" fmla="*/ 6190488 h 6190488"/>
              <a:gd name="connsiteX5" fmla="*/ 0 w 4433316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3316" h="6190488">
                <a:moveTo>
                  <a:pt x="0" y="0"/>
                </a:moveTo>
                <a:lnTo>
                  <a:pt x="4246673" y="0"/>
                </a:lnTo>
                <a:cubicBezTo>
                  <a:pt x="4349753" y="0"/>
                  <a:pt x="4433316" y="83563"/>
                  <a:pt x="4433316" y="186643"/>
                </a:cubicBezTo>
                <a:lnTo>
                  <a:pt x="4433316" y="6003845"/>
                </a:lnTo>
                <a:cubicBezTo>
                  <a:pt x="4433316" y="6106925"/>
                  <a:pt x="4349753" y="6190488"/>
                  <a:pt x="4246673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7132" y="6529916"/>
            <a:ext cx="3284341" cy="328085"/>
          </a:xfrm>
          <a:prstGeom prst="rect">
            <a:avLst/>
          </a:prstGeom>
        </p:spPr>
        <p:txBody>
          <a:bodyPr/>
          <a:lstStyle/>
          <a:p>
            <a:fld id="{3D127003-26EA-4E29-A915-6163B9A3B02A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ED8B4C-3B70-7229-7BC1-2CA7F4228544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890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995" y="912388"/>
            <a:ext cx="6800971" cy="932688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D00EEA7-B56C-0FE1-DD57-6EA7683167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3665220" cy="6190488"/>
          </a:xfrm>
          <a:custGeom>
            <a:avLst/>
            <a:gdLst>
              <a:gd name="connsiteX0" fmla="*/ 186643 w 3665220"/>
              <a:gd name="connsiteY0" fmla="*/ 0 h 6190488"/>
              <a:gd name="connsiteX1" fmla="*/ 3665220 w 3665220"/>
              <a:gd name="connsiteY1" fmla="*/ 0 h 6190488"/>
              <a:gd name="connsiteX2" fmla="*/ 3665220 w 3665220"/>
              <a:gd name="connsiteY2" fmla="*/ 6190488 h 6190488"/>
              <a:gd name="connsiteX3" fmla="*/ 186643 w 3665220"/>
              <a:gd name="connsiteY3" fmla="*/ 6190488 h 6190488"/>
              <a:gd name="connsiteX4" fmla="*/ 0 w 3665220"/>
              <a:gd name="connsiteY4" fmla="*/ 6003845 h 6190488"/>
              <a:gd name="connsiteX5" fmla="*/ 0 w 3665220"/>
              <a:gd name="connsiteY5" fmla="*/ 186643 h 6190488"/>
              <a:gd name="connsiteX6" fmla="*/ 186643 w 3665220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5220" h="6190488">
                <a:moveTo>
                  <a:pt x="186643" y="0"/>
                </a:moveTo>
                <a:lnTo>
                  <a:pt x="3665220" y="0"/>
                </a:lnTo>
                <a:lnTo>
                  <a:pt x="3665220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24996" y="1997625"/>
            <a:ext cx="6800971" cy="3945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529916"/>
            <a:ext cx="3494314" cy="328084"/>
          </a:xfrm>
          <a:prstGeom prst="rect">
            <a:avLst/>
          </a:prstGeom>
        </p:spPr>
        <p:txBody>
          <a:bodyPr/>
          <a:lstStyle/>
          <a:p>
            <a:fld id="{FC8398B2-10D9-44F6-A6BD-93FBB0F2ED95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2F2155E-50E7-C260-4CB2-28DE7F08650E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24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99AA6AA-9FAC-AA42-597B-AAAAEDA9E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12388"/>
            <a:ext cx="6800971" cy="932688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5F8572EB-0F19-5157-1262-D70FB246A9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1997625"/>
            <a:ext cx="6800971" cy="3945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842C4E-40FF-AB86-90DD-9230239CDA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333756"/>
            <a:ext cx="3742128" cy="6190488"/>
          </a:xfrm>
          <a:custGeom>
            <a:avLst/>
            <a:gdLst>
              <a:gd name="connsiteX0" fmla="*/ 0 w 3742128"/>
              <a:gd name="connsiteY0" fmla="*/ 0 h 6190488"/>
              <a:gd name="connsiteX1" fmla="*/ 3555485 w 3742128"/>
              <a:gd name="connsiteY1" fmla="*/ 0 h 6190488"/>
              <a:gd name="connsiteX2" fmla="*/ 3742128 w 3742128"/>
              <a:gd name="connsiteY2" fmla="*/ 186643 h 6190488"/>
              <a:gd name="connsiteX3" fmla="*/ 3742128 w 3742128"/>
              <a:gd name="connsiteY3" fmla="*/ 6003845 h 6190488"/>
              <a:gd name="connsiteX4" fmla="*/ 3555485 w 3742128"/>
              <a:gd name="connsiteY4" fmla="*/ 6190488 h 6190488"/>
              <a:gd name="connsiteX5" fmla="*/ 0 w 3742128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2128" h="6190488">
                <a:moveTo>
                  <a:pt x="0" y="0"/>
                </a:moveTo>
                <a:lnTo>
                  <a:pt x="3555485" y="0"/>
                </a:lnTo>
                <a:cubicBezTo>
                  <a:pt x="3658565" y="0"/>
                  <a:pt x="3742128" y="83563"/>
                  <a:pt x="3742128" y="186643"/>
                </a:cubicBezTo>
                <a:lnTo>
                  <a:pt x="3742128" y="6003845"/>
                </a:lnTo>
                <a:cubicBezTo>
                  <a:pt x="3742128" y="6106925"/>
                  <a:pt x="3658565" y="6190488"/>
                  <a:pt x="3555485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CAE8F83-67FA-404A-B769-CAB4959C0FA7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5E0701-D961-E590-72A4-CFE60A942FB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87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5B410A-8F1F-C41B-C2EA-3ADD36BB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972" y="907302"/>
            <a:ext cx="4361688" cy="138696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75BA77-EBBB-9336-6E26-E6A278DEC6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6253369" cy="6190488"/>
          </a:xfrm>
          <a:custGeom>
            <a:avLst/>
            <a:gdLst>
              <a:gd name="connsiteX0" fmla="*/ 186643 w 6253369"/>
              <a:gd name="connsiteY0" fmla="*/ 0 h 6190488"/>
              <a:gd name="connsiteX1" fmla="*/ 6253369 w 6253369"/>
              <a:gd name="connsiteY1" fmla="*/ 0 h 6190488"/>
              <a:gd name="connsiteX2" fmla="*/ 6253369 w 6253369"/>
              <a:gd name="connsiteY2" fmla="*/ 6190488 h 6190488"/>
              <a:gd name="connsiteX3" fmla="*/ 186643 w 6253369"/>
              <a:gd name="connsiteY3" fmla="*/ 6190488 h 6190488"/>
              <a:gd name="connsiteX4" fmla="*/ 0 w 6253369"/>
              <a:gd name="connsiteY4" fmla="*/ 6003845 h 6190488"/>
              <a:gd name="connsiteX5" fmla="*/ 0 w 6253369"/>
              <a:gd name="connsiteY5" fmla="*/ 186643 h 6190488"/>
              <a:gd name="connsiteX6" fmla="*/ 186643 w 6253369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53369" h="6190488">
                <a:moveTo>
                  <a:pt x="186643" y="0"/>
                </a:moveTo>
                <a:lnTo>
                  <a:pt x="6253369" y="0"/>
                </a:lnTo>
                <a:lnTo>
                  <a:pt x="6253369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 dpi="0" rotWithShape="1"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CFD057C1-E5F9-48C1-C100-98561B816AC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53972" y="2438545"/>
            <a:ext cx="4366917" cy="3512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529914"/>
            <a:ext cx="1622776" cy="32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3D67F-5079-4349-A370-6203DAA40BB5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9C6C39-F32F-7B92-4B04-DE603E8CAB22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1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302"/>
            <a:ext cx="4361688" cy="138696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438545"/>
            <a:ext cx="4366917" cy="3512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89A950D-4E95-617D-73A8-2088AA91A8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9422" y="333756"/>
            <a:ext cx="6086539" cy="6190488"/>
          </a:xfrm>
          <a:custGeom>
            <a:avLst/>
            <a:gdLst>
              <a:gd name="connsiteX0" fmla="*/ 0 w 6086539"/>
              <a:gd name="connsiteY0" fmla="*/ 0 h 6181344"/>
              <a:gd name="connsiteX1" fmla="*/ 5900171 w 6086539"/>
              <a:gd name="connsiteY1" fmla="*/ 0 h 6181344"/>
              <a:gd name="connsiteX2" fmla="*/ 6086539 w 6086539"/>
              <a:gd name="connsiteY2" fmla="*/ 186368 h 6181344"/>
              <a:gd name="connsiteX3" fmla="*/ 6086539 w 6086539"/>
              <a:gd name="connsiteY3" fmla="*/ 5994976 h 6181344"/>
              <a:gd name="connsiteX4" fmla="*/ 5900171 w 6086539"/>
              <a:gd name="connsiteY4" fmla="*/ 6181344 h 6181344"/>
              <a:gd name="connsiteX5" fmla="*/ 0 w 6086539"/>
              <a:gd name="connsiteY5" fmla="*/ 6181344 h 61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6539" h="6181344">
                <a:moveTo>
                  <a:pt x="0" y="0"/>
                </a:moveTo>
                <a:lnTo>
                  <a:pt x="5900171" y="0"/>
                </a:lnTo>
                <a:cubicBezTo>
                  <a:pt x="6003099" y="0"/>
                  <a:pt x="6086539" y="83440"/>
                  <a:pt x="6086539" y="186368"/>
                </a:cubicBezTo>
                <a:lnTo>
                  <a:pt x="6086539" y="5994976"/>
                </a:lnTo>
                <a:cubicBezTo>
                  <a:pt x="6086539" y="6097904"/>
                  <a:pt x="6003099" y="6181344"/>
                  <a:pt x="5900171" y="6181344"/>
                </a:cubicBezTo>
                <a:lnTo>
                  <a:pt x="0" y="6181344"/>
                </a:lnTo>
                <a:close/>
              </a:path>
            </a:pathLst>
          </a:custGeo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29916"/>
            <a:ext cx="2031073" cy="328084"/>
          </a:xfrm>
          <a:prstGeom prst="rect">
            <a:avLst/>
          </a:prstGeom>
        </p:spPr>
        <p:txBody>
          <a:bodyPr/>
          <a:lstStyle/>
          <a:p>
            <a:fld id="{D5E635FD-01E5-4F9B-B7E3-4E8E4D553502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6B2973-B39B-795B-C998-BD99945AC583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223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D06E528-2C9F-FF0A-C704-D5311E88B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554" y="905256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AE6960-1685-F3C4-C297-F7D9C123BD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956" y="338328"/>
            <a:ext cx="6129344" cy="6181344"/>
          </a:xfrm>
          <a:custGeom>
            <a:avLst/>
            <a:gdLst>
              <a:gd name="connsiteX0" fmla="*/ 186368 w 6129344"/>
              <a:gd name="connsiteY0" fmla="*/ 0 h 6181344"/>
              <a:gd name="connsiteX1" fmla="*/ 6129344 w 6129344"/>
              <a:gd name="connsiteY1" fmla="*/ 0 h 6181344"/>
              <a:gd name="connsiteX2" fmla="*/ 6129344 w 6129344"/>
              <a:gd name="connsiteY2" fmla="*/ 6181344 h 6181344"/>
              <a:gd name="connsiteX3" fmla="*/ 186368 w 6129344"/>
              <a:gd name="connsiteY3" fmla="*/ 6181344 h 6181344"/>
              <a:gd name="connsiteX4" fmla="*/ 0 w 6129344"/>
              <a:gd name="connsiteY4" fmla="*/ 5994976 h 6181344"/>
              <a:gd name="connsiteX5" fmla="*/ 0 w 6129344"/>
              <a:gd name="connsiteY5" fmla="*/ 186368 h 6181344"/>
              <a:gd name="connsiteX6" fmla="*/ 186368 w 6129344"/>
              <a:gd name="connsiteY6" fmla="*/ 0 h 61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9344" h="6181344">
                <a:moveTo>
                  <a:pt x="186368" y="0"/>
                </a:moveTo>
                <a:lnTo>
                  <a:pt x="6129344" y="0"/>
                </a:lnTo>
                <a:lnTo>
                  <a:pt x="6129344" y="6181344"/>
                </a:lnTo>
                <a:lnTo>
                  <a:pt x="186368" y="6181344"/>
                </a:lnTo>
                <a:cubicBezTo>
                  <a:pt x="83440" y="6181344"/>
                  <a:pt x="0" y="6097904"/>
                  <a:pt x="0" y="5994976"/>
                </a:cubicBezTo>
                <a:lnTo>
                  <a:pt x="0" y="186368"/>
                </a:lnTo>
                <a:cubicBezTo>
                  <a:pt x="0" y="83440"/>
                  <a:pt x="83440" y="0"/>
                  <a:pt x="186368" y="0"/>
                </a:cubicBezTo>
                <a:close/>
              </a:path>
            </a:pathLst>
          </a:custGeo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131C32E-547E-EA2F-5C03-0FE1064595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82554" y="1982048"/>
            <a:ext cx="4572000" cy="3968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529916"/>
            <a:ext cx="1772029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9DA120D7-D319-4C08-8AC1-3F29C25825B5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BCC467-E248-3764-B263-C14CD99457D8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32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5256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1982048"/>
            <a:ext cx="4572000" cy="3968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E3331A2-CF3B-E998-CF70-4A75C30A92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333756"/>
            <a:ext cx="5916140" cy="6190488"/>
          </a:xfrm>
          <a:custGeom>
            <a:avLst/>
            <a:gdLst>
              <a:gd name="connsiteX0" fmla="*/ 0 w 5916140"/>
              <a:gd name="connsiteY0" fmla="*/ 0 h 6190488"/>
              <a:gd name="connsiteX1" fmla="*/ 5729497 w 5916140"/>
              <a:gd name="connsiteY1" fmla="*/ 0 h 6190488"/>
              <a:gd name="connsiteX2" fmla="*/ 5916140 w 5916140"/>
              <a:gd name="connsiteY2" fmla="*/ 186643 h 6190488"/>
              <a:gd name="connsiteX3" fmla="*/ 5916140 w 5916140"/>
              <a:gd name="connsiteY3" fmla="*/ 6003845 h 6190488"/>
              <a:gd name="connsiteX4" fmla="*/ 5729497 w 5916140"/>
              <a:gd name="connsiteY4" fmla="*/ 6190488 h 6190488"/>
              <a:gd name="connsiteX5" fmla="*/ 0 w 5916140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6140" h="6190488">
                <a:moveTo>
                  <a:pt x="0" y="0"/>
                </a:moveTo>
                <a:lnTo>
                  <a:pt x="5729497" y="0"/>
                </a:lnTo>
                <a:cubicBezTo>
                  <a:pt x="5832577" y="0"/>
                  <a:pt x="5916140" y="83563"/>
                  <a:pt x="5916140" y="186643"/>
                </a:cubicBezTo>
                <a:lnTo>
                  <a:pt x="5916140" y="6003845"/>
                </a:lnTo>
                <a:cubicBezTo>
                  <a:pt x="5916140" y="6106925"/>
                  <a:pt x="5832577" y="6190488"/>
                  <a:pt x="5729497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3" y="6529916"/>
            <a:ext cx="2031073" cy="328084"/>
          </a:xfrm>
          <a:prstGeom prst="rect">
            <a:avLst/>
          </a:prstGeom>
        </p:spPr>
        <p:txBody>
          <a:bodyPr/>
          <a:lstStyle/>
          <a:p>
            <a:fld id="{EBEC7127-1401-4DC9-A2BE-769D7BC81B47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1A81A3-09AD-4886-CA58-1C5308FB34ED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42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044" y="907299"/>
            <a:ext cx="3222923" cy="120316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6FC952-7E45-FC54-E540-F375172C0E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7226004" cy="6190488"/>
          </a:xfrm>
          <a:custGeom>
            <a:avLst/>
            <a:gdLst>
              <a:gd name="connsiteX0" fmla="*/ 186643 w 7226004"/>
              <a:gd name="connsiteY0" fmla="*/ 0 h 6190488"/>
              <a:gd name="connsiteX1" fmla="*/ 7226004 w 7226004"/>
              <a:gd name="connsiteY1" fmla="*/ 0 h 6190488"/>
              <a:gd name="connsiteX2" fmla="*/ 7226004 w 7226004"/>
              <a:gd name="connsiteY2" fmla="*/ 6190488 h 6190488"/>
              <a:gd name="connsiteX3" fmla="*/ 186643 w 7226004"/>
              <a:gd name="connsiteY3" fmla="*/ 6190488 h 6190488"/>
              <a:gd name="connsiteX4" fmla="*/ 0 w 7226004"/>
              <a:gd name="connsiteY4" fmla="*/ 6003845 h 6190488"/>
              <a:gd name="connsiteX5" fmla="*/ 0 w 7226004"/>
              <a:gd name="connsiteY5" fmla="*/ 186643 h 6190488"/>
              <a:gd name="connsiteX6" fmla="*/ 186643 w 7226004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26004" h="6190488">
                <a:moveTo>
                  <a:pt x="186643" y="0"/>
                </a:moveTo>
                <a:lnTo>
                  <a:pt x="7226004" y="0"/>
                </a:lnTo>
                <a:lnTo>
                  <a:pt x="7226004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03044" y="2240265"/>
            <a:ext cx="3222923" cy="371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103044" y="6529915"/>
            <a:ext cx="922372" cy="328084"/>
          </a:xfrm>
          <a:prstGeom prst="rect">
            <a:avLst/>
          </a:prstGeom>
        </p:spPr>
        <p:txBody>
          <a:bodyPr/>
          <a:lstStyle/>
          <a:p>
            <a:fld id="{16B7840A-2968-4A25-82F8-DF7BABF97BC1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025417" y="6529915"/>
            <a:ext cx="2390244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B9005A-8E92-C720-BABE-52545C043BA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72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299"/>
            <a:ext cx="3351329" cy="120316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244789"/>
            <a:ext cx="3351329" cy="37059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031C5B-201F-65FC-977A-E04E980A8D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333756"/>
            <a:ext cx="7072080" cy="6190488"/>
          </a:xfrm>
          <a:custGeom>
            <a:avLst/>
            <a:gdLst>
              <a:gd name="connsiteX0" fmla="*/ 0 w 7072080"/>
              <a:gd name="connsiteY0" fmla="*/ 0 h 6190488"/>
              <a:gd name="connsiteX1" fmla="*/ 6885437 w 7072080"/>
              <a:gd name="connsiteY1" fmla="*/ 0 h 6190488"/>
              <a:gd name="connsiteX2" fmla="*/ 7072080 w 7072080"/>
              <a:gd name="connsiteY2" fmla="*/ 186643 h 6190488"/>
              <a:gd name="connsiteX3" fmla="*/ 7072080 w 7072080"/>
              <a:gd name="connsiteY3" fmla="*/ 6003845 h 6190488"/>
              <a:gd name="connsiteX4" fmla="*/ 6885437 w 7072080"/>
              <a:gd name="connsiteY4" fmla="*/ 6190488 h 6190488"/>
              <a:gd name="connsiteX5" fmla="*/ 0 w 7072080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2080" h="6190488">
                <a:moveTo>
                  <a:pt x="0" y="0"/>
                </a:moveTo>
                <a:lnTo>
                  <a:pt x="6885437" y="0"/>
                </a:lnTo>
                <a:cubicBezTo>
                  <a:pt x="6988517" y="0"/>
                  <a:pt x="7072080" y="83563"/>
                  <a:pt x="7072080" y="186643"/>
                </a:cubicBezTo>
                <a:lnTo>
                  <a:pt x="7072080" y="6003845"/>
                </a:lnTo>
                <a:cubicBezTo>
                  <a:pt x="7072080" y="6106925"/>
                  <a:pt x="6988517" y="6190488"/>
                  <a:pt x="6885437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3" y="6529916"/>
            <a:ext cx="1067625" cy="328084"/>
          </a:xfrm>
          <a:prstGeom prst="rect">
            <a:avLst/>
          </a:prstGeom>
        </p:spPr>
        <p:txBody>
          <a:bodyPr/>
          <a:lstStyle/>
          <a:p>
            <a:fld id="{E2ABEC49-741E-472F-866C-AE933A56DB01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A9B769-FEAE-2962-E26F-2A44DC7B32A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238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265" y="907300"/>
            <a:ext cx="3025702" cy="211446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8BC462-E794-03C0-9112-F7F3BCEED1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7423225" cy="6190488"/>
          </a:xfrm>
          <a:custGeom>
            <a:avLst/>
            <a:gdLst>
              <a:gd name="connsiteX0" fmla="*/ 186643 w 7423225"/>
              <a:gd name="connsiteY0" fmla="*/ 0 h 6190488"/>
              <a:gd name="connsiteX1" fmla="*/ 7423225 w 7423225"/>
              <a:gd name="connsiteY1" fmla="*/ 0 h 6190488"/>
              <a:gd name="connsiteX2" fmla="*/ 7423225 w 7423225"/>
              <a:gd name="connsiteY2" fmla="*/ 6190488 h 6190488"/>
              <a:gd name="connsiteX3" fmla="*/ 186643 w 7423225"/>
              <a:gd name="connsiteY3" fmla="*/ 6190488 h 6190488"/>
              <a:gd name="connsiteX4" fmla="*/ 0 w 7423225"/>
              <a:gd name="connsiteY4" fmla="*/ 6003845 h 6190488"/>
              <a:gd name="connsiteX5" fmla="*/ 0 w 7423225"/>
              <a:gd name="connsiteY5" fmla="*/ 186643 h 6190488"/>
              <a:gd name="connsiteX6" fmla="*/ 186643 w 7423225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23225" h="6190488">
                <a:moveTo>
                  <a:pt x="186643" y="0"/>
                </a:moveTo>
                <a:lnTo>
                  <a:pt x="7423225" y="0"/>
                </a:lnTo>
                <a:lnTo>
                  <a:pt x="7423225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00265" y="3156095"/>
            <a:ext cx="3025702" cy="279459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529915"/>
            <a:ext cx="1003659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6BE5AC-BF33-4FE2-ADBE-F1A4AA52AA84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529915"/>
            <a:ext cx="2068899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CB8547-3131-E62F-78BD-1E2AB8979C91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4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3850" y="907302"/>
            <a:ext cx="4222117" cy="3697488"/>
          </a:xfrm>
        </p:spPr>
        <p:txBody>
          <a:bodyPr anchor="b">
            <a:norm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3850" y="4731335"/>
            <a:ext cx="4222117" cy="121936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E190545-F7D8-0D1C-1BCC-C670CFFE0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140" y="333756"/>
            <a:ext cx="6226810" cy="6190488"/>
          </a:xfrm>
          <a:custGeom>
            <a:avLst/>
            <a:gdLst>
              <a:gd name="connsiteX0" fmla="*/ 186643 w 6226810"/>
              <a:gd name="connsiteY0" fmla="*/ 0 h 6190488"/>
              <a:gd name="connsiteX1" fmla="*/ 6226810 w 6226810"/>
              <a:gd name="connsiteY1" fmla="*/ 0 h 6190488"/>
              <a:gd name="connsiteX2" fmla="*/ 6226810 w 6226810"/>
              <a:gd name="connsiteY2" fmla="*/ 6190488 h 6190488"/>
              <a:gd name="connsiteX3" fmla="*/ 186643 w 6226810"/>
              <a:gd name="connsiteY3" fmla="*/ 6190488 h 6190488"/>
              <a:gd name="connsiteX4" fmla="*/ 0 w 6226810"/>
              <a:gd name="connsiteY4" fmla="*/ 6003845 h 6190488"/>
              <a:gd name="connsiteX5" fmla="*/ 0 w 6226810"/>
              <a:gd name="connsiteY5" fmla="*/ 186643 h 6190488"/>
              <a:gd name="connsiteX6" fmla="*/ 186643 w 6226810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6810" h="6190488">
                <a:moveTo>
                  <a:pt x="186643" y="0"/>
                </a:moveTo>
                <a:lnTo>
                  <a:pt x="6226810" y="0"/>
                </a:lnTo>
                <a:lnTo>
                  <a:pt x="6226810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 dpi="0" rotWithShape="1"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529916"/>
            <a:ext cx="170762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54E9985-91B3-42C8-B8D8-B565E04A5E57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5DF5215-34B8-BE6B-A816-58B2F37B1D5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16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51A88DF-44ED-436B-99D1-0B8CC5A92D9A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65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EC9FA1C-AA60-4CCE-B788-3849E413B634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97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  <a:prstGeom prst="rect">
            <a:avLst/>
          </a:prstGeom>
        </p:spPr>
        <p:txBody>
          <a:bodyPr/>
          <a:lstStyle/>
          <a:p>
            <a:fld id="{401AF4C7-240F-4AB8-A2FA-D99DF3F7CE1C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25664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707AF85-94F0-A688-031E-5C9B12E7DA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6" y="1810322"/>
            <a:ext cx="4547183" cy="4444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EB7308-4C28-B462-9DD9-8D821D48BB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8331" y="2044501"/>
            <a:ext cx="3975817" cy="3975817"/>
          </a:xfrm>
          <a:custGeom>
            <a:avLst/>
            <a:gdLst>
              <a:gd name="connsiteX0" fmla="*/ 1987909 w 3975817"/>
              <a:gd name="connsiteY0" fmla="*/ 0 h 3975817"/>
              <a:gd name="connsiteX1" fmla="*/ 3975817 w 3975817"/>
              <a:gd name="connsiteY1" fmla="*/ 1987909 h 3975817"/>
              <a:gd name="connsiteX2" fmla="*/ 1987909 w 3975817"/>
              <a:gd name="connsiteY2" fmla="*/ 3975817 h 3975817"/>
              <a:gd name="connsiteX3" fmla="*/ 0 w 3975817"/>
              <a:gd name="connsiteY3" fmla="*/ 1987909 h 3975817"/>
              <a:gd name="connsiteX4" fmla="*/ 1987909 w 3975817"/>
              <a:gd name="connsiteY4" fmla="*/ 0 h 397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5817" h="3975817">
                <a:moveTo>
                  <a:pt x="1987909" y="0"/>
                </a:moveTo>
                <a:cubicBezTo>
                  <a:pt x="3085800" y="0"/>
                  <a:pt x="3975817" y="890017"/>
                  <a:pt x="3975817" y="1987909"/>
                </a:cubicBezTo>
                <a:cubicBezTo>
                  <a:pt x="3975817" y="3085800"/>
                  <a:pt x="3085800" y="3975817"/>
                  <a:pt x="1987909" y="3975817"/>
                </a:cubicBezTo>
                <a:cubicBezTo>
                  <a:pt x="890017" y="3975817"/>
                  <a:pt x="0" y="3085800"/>
                  <a:pt x="0" y="1987909"/>
                </a:cubicBezTo>
                <a:cubicBezTo>
                  <a:pt x="0" y="890017"/>
                  <a:pt x="890017" y="0"/>
                  <a:pt x="1987909" y="0"/>
                </a:cubicBezTo>
                <a:close/>
              </a:path>
            </a:pathLst>
          </a:custGeom>
          <a:blipFill dpi="0" rotWithShape="1"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828800"/>
            <a:ext cx="5483355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387AD299-DE61-4CBB-BC93-03EDAFFAD605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120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BFD4E-5044-9769-5E8F-5BEC1C2A2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8" y="2271376"/>
            <a:ext cx="4155294" cy="4061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DA44E7-3265-78D1-59E3-AEFDF6112D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710" y="2485372"/>
            <a:ext cx="3633170" cy="3633170"/>
          </a:xfrm>
          <a:custGeom>
            <a:avLst/>
            <a:gdLst>
              <a:gd name="connsiteX0" fmla="*/ 1816585 w 3633170"/>
              <a:gd name="connsiteY0" fmla="*/ 0 h 3633170"/>
              <a:gd name="connsiteX1" fmla="*/ 3633170 w 3633170"/>
              <a:gd name="connsiteY1" fmla="*/ 1816585 h 3633170"/>
              <a:gd name="connsiteX2" fmla="*/ 1816585 w 3633170"/>
              <a:gd name="connsiteY2" fmla="*/ 3633170 h 3633170"/>
              <a:gd name="connsiteX3" fmla="*/ 0 w 3633170"/>
              <a:gd name="connsiteY3" fmla="*/ 1816585 h 3633170"/>
              <a:gd name="connsiteX4" fmla="*/ 1816585 w 3633170"/>
              <a:gd name="connsiteY4" fmla="*/ 0 h 3633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170" h="3633170">
                <a:moveTo>
                  <a:pt x="1816585" y="0"/>
                </a:moveTo>
                <a:cubicBezTo>
                  <a:pt x="2819857" y="0"/>
                  <a:pt x="3633170" y="813313"/>
                  <a:pt x="3633170" y="1816585"/>
                </a:cubicBezTo>
                <a:cubicBezTo>
                  <a:pt x="3633170" y="2819857"/>
                  <a:pt x="2819857" y="3633170"/>
                  <a:pt x="1816585" y="3633170"/>
                </a:cubicBezTo>
                <a:cubicBezTo>
                  <a:pt x="813313" y="3633170"/>
                  <a:pt x="0" y="2819857"/>
                  <a:pt x="0" y="1816585"/>
                </a:cubicBezTo>
                <a:cubicBezTo>
                  <a:pt x="0" y="813313"/>
                  <a:pt x="813313" y="0"/>
                  <a:pt x="1816585" y="0"/>
                </a:cubicBezTo>
                <a:close/>
              </a:path>
            </a:pathLst>
          </a:custGeom>
          <a:blipFill dpi="0" rotWithShape="1"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FB9632C8-AF7D-4924-8414-5F0F98946906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29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50B4B-78CB-E542-02D9-864CE61BF8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715" y="2311121"/>
            <a:ext cx="4085820" cy="3993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5E0D2B-AF9D-6520-DEF7-6EF60AC466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4412" y="2521539"/>
            <a:ext cx="3572426" cy="3572426"/>
          </a:xfrm>
          <a:custGeom>
            <a:avLst/>
            <a:gdLst>
              <a:gd name="connsiteX0" fmla="*/ 1786213 w 3572426"/>
              <a:gd name="connsiteY0" fmla="*/ 0 h 3572426"/>
              <a:gd name="connsiteX1" fmla="*/ 3572426 w 3572426"/>
              <a:gd name="connsiteY1" fmla="*/ 1786213 h 3572426"/>
              <a:gd name="connsiteX2" fmla="*/ 1786213 w 3572426"/>
              <a:gd name="connsiteY2" fmla="*/ 3572426 h 3572426"/>
              <a:gd name="connsiteX3" fmla="*/ 0 w 3572426"/>
              <a:gd name="connsiteY3" fmla="*/ 1786213 h 3572426"/>
              <a:gd name="connsiteX4" fmla="*/ 1786213 w 3572426"/>
              <a:gd name="connsiteY4" fmla="*/ 0 h 357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426" h="3572426">
                <a:moveTo>
                  <a:pt x="1786213" y="0"/>
                </a:moveTo>
                <a:cubicBezTo>
                  <a:pt x="2772711" y="0"/>
                  <a:pt x="3572426" y="799715"/>
                  <a:pt x="3572426" y="1786213"/>
                </a:cubicBezTo>
                <a:cubicBezTo>
                  <a:pt x="3572426" y="2772711"/>
                  <a:pt x="2772711" y="3572426"/>
                  <a:pt x="1786213" y="3572426"/>
                </a:cubicBezTo>
                <a:cubicBezTo>
                  <a:pt x="799715" y="3572426"/>
                  <a:pt x="0" y="2772711"/>
                  <a:pt x="0" y="1786213"/>
                </a:cubicBezTo>
                <a:cubicBezTo>
                  <a:pt x="0" y="799715"/>
                  <a:pt x="799715" y="0"/>
                  <a:pt x="1786213" y="0"/>
                </a:cubicBezTo>
                <a:close/>
              </a:path>
            </a:pathLst>
          </a:custGeom>
          <a:blipFill dpi="0" rotWithShape="1"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B60CA09-D196-4E75-A4BA-F561F149C1FC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14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5626D2-80B1-31C0-8C4C-03AEBF6B45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5066" y="2105276"/>
            <a:ext cx="4085820" cy="399326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B8AD6A1-C215-DFF8-ECFA-D092D628B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907303"/>
            <a:ext cx="10966706" cy="113225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F6745D6-F853-FF75-28EF-2DD864956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7" y="2311121"/>
            <a:ext cx="6158266" cy="399326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66C839-A25F-2CB3-40B9-811BB4C751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91763" y="2315694"/>
            <a:ext cx="3572426" cy="3572426"/>
          </a:xfrm>
          <a:custGeom>
            <a:avLst/>
            <a:gdLst>
              <a:gd name="connsiteX0" fmla="*/ 1786213 w 3572426"/>
              <a:gd name="connsiteY0" fmla="*/ 0 h 3572426"/>
              <a:gd name="connsiteX1" fmla="*/ 3572426 w 3572426"/>
              <a:gd name="connsiteY1" fmla="*/ 1786213 h 3572426"/>
              <a:gd name="connsiteX2" fmla="*/ 1786213 w 3572426"/>
              <a:gd name="connsiteY2" fmla="*/ 3572426 h 3572426"/>
              <a:gd name="connsiteX3" fmla="*/ 0 w 3572426"/>
              <a:gd name="connsiteY3" fmla="*/ 1786213 h 3572426"/>
              <a:gd name="connsiteX4" fmla="*/ 1786213 w 3572426"/>
              <a:gd name="connsiteY4" fmla="*/ 0 h 357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426" h="3572426">
                <a:moveTo>
                  <a:pt x="1786213" y="0"/>
                </a:moveTo>
                <a:cubicBezTo>
                  <a:pt x="2772711" y="0"/>
                  <a:pt x="3572426" y="799715"/>
                  <a:pt x="3572426" y="1786213"/>
                </a:cubicBezTo>
                <a:cubicBezTo>
                  <a:pt x="3572426" y="2772711"/>
                  <a:pt x="2772711" y="3572426"/>
                  <a:pt x="1786213" y="3572426"/>
                </a:cubicBezTo>
                <a:cubicBezTo>
                  <a:pt x="799715" y="3572426"/>
                  <a:pt x="0" y="2772711"/>
                  <a:pt x="0" y="1786213"/>
                </a:cubicBezTo>
                <a:cubicBezTo>
                  <a:pt x="0" y="799715"/>
                  <a:pt x="799715" y="0"/>
                  <a:pt x="1786213" y="0"/>
                </a:cubicBezTo>
                <a:close/>
              </a:path>
            </a:pathLst>
          </a:custGeom>
          <a:blipFill dpi="0" rotWithShape="1"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E44CA941-2112-4108-B577-DDB22688A338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37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C0B019-1F65-5FF3-EACC-1DBD4333A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0064" y="557784"/>
            <a:ext cx="5914085" cy="57801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63DD55-592C-903A-3F9C-A96924CFE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907302"/>
            <a:ext cx="4361688" cy="164969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4361688" cy="3434638"/>
          </a:xfrm>
        </p:spPr>
        <p:txBody>
          <a:bodyPr anchor="b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1C0813-C057-2B90-9C5A-3AE995C897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71625" y="862357"/>
            <a:ext cx="5170964" cy="5170964"/>
          </a:xfrm>
          <a:custGeom>
            <a:avLst/>
            <a:gdLst>
              <a:gd name="connsiteX0" fmla="*/ 2585482 w 5170964"/>
              <a:gd name="connsiteY0" fmla="*/ 0 h 5170964"/>
              <a:gd name="connsiteX1" fmla="*/ 5170964 w 5170964"/>
              <a:gd name="connsiteY1" fmla="*/ 2585482 h 5170964"/>
              <a:gd name="connsiteX2" fmla="*/ 2585482 w 5170964"/>
              <a:gd name="connsiteY2" fmla="*/ 5170964 h 5170964"/>
              <a:gd name="connsiteX3" fmla="*/ 0 w 5170964"/>
              <a:gd name="connsiteY3" fmla="*/ 2585482 h 5170964"/>
              <a:gd name="connsiteX4" fmla="*/ 2585482 w 5170964"/>
              <a:gd name="connsiteY4" fmla="*/ 0 h 517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964" h="5170964">
                <a:moveTo>
                  <a:pt x="2585482" y="0"/>
                </a:moveTo>
                <a:cubicBezTo>
                  <a:pt x="4013405" y="0"/>
                  <a:pt x="5170964" y="1157560"/>
                  <a:pt x="5170964" y="2585482"/>
                </a:cubicBezTo>
                <a:cubicBezTo>
                  <a:pt x="5170964" y="4013405"/>
                  <a:pt x="4013405" y="5170964"/>
                  <a:pt x="2585482" y="5170964"/>
                </a:cubicBezTo>
                <a:cubicBezTo>
                  <a:pt x="1157560" y="5170964"/>
                  <a:pt x="0" y="4013405"/>
                  <a:pt x="0" y="2585482"/>
                </a:cubicBezTo>
                <a:cubicBezTo>
                  <a:pt x="0" y="1157560"/>
                  <a:pt x="1157560" y="0"/>
                  <a:pt x="2585482" y="0"/>
                </a:cubicBezTo>
                <a:close/>
              </a:path>
            </a:pathLst>
          </a:custGeom>
          <a:blipFill dpi="0" rotWithShape="1"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7D3302DA-6AFE-4F11-B5FB-C17B82EA8578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112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67907A-96CA-89D9-9FD8-C85BFFEA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16" y="4421770"/>
            <a:ext cx="10499656" cy="1528927"/>
          </a:xfrm>
        </p:spPr>
        <p:txBody>
          <a:bodyPr>
            <a:normAutofit/>
          </a:bodyPr>
          <a:lstStyle>
            <a:lvl1pPr algn="l">
              <a:lnSpc>
                <a:spcPct val="110000"/>
              </a:lnSpc>
              <a:defRPr sz="20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24A94E6-CFC2-45CB-1F4E-C00A6DA2F7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66336" y="1330310"/>
            <a:ext cx="10499656" cy="3273331"/>
          </a:xfr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2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3619648-D57F-48C1-8026-D656192BFCE5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1F52FC-EB68-58F2-85B1-6235B55362A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3877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804120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7688EBA-E81D-4EC6-8C2B-03A401A980DE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CAAB8A-DD1F-F240-8651-22FAC159B42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6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537" y="905256"/>
            <a:ext cx="4206240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536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7B7186-FB14-CA62-FE96-5476125CC1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333756"/>
            <a:ext cx="6237732" cy="6190488"/>
          </a:xfrm>
          <a:custGeom>
            <a:avLst/>
            <a:gdLst>
              <a:gd name="connsiteX0" fmla="*/ 0 w 6237732"/>
              <a:gd name="connsiteY0" fmla="*/ 0 h 6190488"/>
              <a:gd name="connsiteX1" fmla="*/ 6051089 w 6237732"/>
              <a:gd name="connsiteY1" fmla="*/ 0 h 6190488"/>
              <a:gd name="connsiteX2" fmla="*/ 6237732 w 6237732"/>
              <a:gd name="connsiteY2" fmla="*/ 186643 h 6190488"/>
              <a:gd name="connsiteX3" fmla="*/ 6237732 w 6237732"/>
              <a:gd name="connsiteY3" fmla="*/ 6003845 h 6190488"/>
              <a:gd name="connsiteX4" fmla="*/ 6051089 w 6237732"/>
              <a:gd name="connsiteY4" fmla="*/ 6190488 h 6190488"/>
              <a:gd name="connsiteX5" fmla="*/ 0 w 6237732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37732" h="6190488">
                <a:moveTo>
                  <a:pt x="0" y="0"/>
                </a:moveTo>
                <a:lnTo>
                  <a:pt x="6051089" y="0"/>
                </a:lnTo>
                <a:cubicBezTo>
                  <a:pt x="6154169" y="0"/>
                  <a:pt x="6237732" y="83563"/>
                  <a:pt x="6237732" y="186643"/>
                </a:cubicBezTo>
                <a:lnTo>
                  <a:pt x="6237732" y="6003845"/>
                </a:lnTo>
                <a:cubicBezTo>
                  <a:pt x="6237732" y="6106925"/>
                  <a:pt x="6154169" y="6190488"/>
                  <a:pt x="6051089" y="6190488"/>
                </a:cubicBezTo>
                <a:lnTo>
                  <a:pt x="0" y="6190488"/>
                </a:lnTo>
                <a:close/>
              </a:path>
            </a:pathLst>
          </a:custGeom>
          <a:blipFill dpi="0" rotWithShape="1"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7133" y="6529916"/>
            <a:ext cx="1951777" cy="328084"/>
          </a:xfrm>
          <a:prstGeom prst="rect">
            <a:avLst/>
          </a:prstGeom>
        </p:spPr>
        <p:txBody>
          <a:bodyPr/>
          <a:lstStyle/>
          <a:p>
            <a:fld id="{B4AA5E08-0B46-4D4C-9A1D-1895CC169C50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80928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636569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AE6C76-D3EE-C74F-F49E-97F6141F5D1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066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421770"/>
            <a:ext cx="7525512" cy="1933310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0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1353387"/>
            <a:ext cx="10543032" cy="3273331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75A1B29-DFBD-4673-8328-3ED6619AAB50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2EF41C-4509-4150-C0F1-83BB756ACF5F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45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63662" y="561268"/>
            <a:ext cx="9264676" cy="5735465"/>
          </a:xfr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 algn="ctr">
              <a:lnSpc>
                <a:spcPct val="100000"/>
              </a:lnSpc>
              <a:buNone/>
              <a:defRPr lang="en-US" sz="8000" b="1" kern="1200" cap="all" baseline="0" dirty="0">
                <a:solidFill>
                  <a:schemeClr val="tx1"/>
                </a:solidFill>
                <a:latin typeface="Playfair Display Black" pitchFamily="2" charset="0"/>
                <a:ea typeface="+mj-ea"/>
                <a:cs typeface="+mj-cs"/>
              </a:defRPr>
            </a:lvl4pPr>
            <a:lvl5pPr marL="914400" indent="0" algn="ctr">
              <a:lnSpc>
                <a:spcPct val="100000"/>
              </a:lnSpc>
              <a:buNone/>
              <a:defRPr lang="en-US" sz="8000" b="1" kern="1200" cap="all" baseline="0" dirty="0">
                <a:solidFill>
                  <a:schemeClr val="tx1"/>
                </a:solidFill>
                <a:latin typeface="Playfair Display Black" pitchFamily="2" charset="0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E7C9592F-4A0D-4D12-B47E-4A7D843B26AD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4775AE-F67F-CB44-1D87-AB4D287818A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764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290F78A7-ED9B-4802-8C3B-8810C7632A95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4D2A7D-7433-3BD7-B540-CAF81289672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69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24F266F9-F826-45A4-93B2-4F421185E715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6FAFB8-6136-DD3A-86C3-855ED940D6F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68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34321655-180C-E5FF-5EBA-CB7C8C9005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492638" y="0"/>
            <a:ext cx="4471248" cy="419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0322" y="5137616"/>
            <a:ext cx="8054173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93371" y="1188720"/>
            <a:ext cx="8593017" cy="2174966"/>
          </a:xfrm>
        </p:spPr>
        <p:txBody>
          <a:bodyPr anchor="b">
            <a:normAutofit/>
          </a:bodyPr>
          <a:lstStyle>
            <a:lvl1pPr marL="0" indent="-457200" defTabSz="914400">
              <a:lnSpc>
                <a:spcPct val="8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B6CF73C-93E7-489E-AE2B-E246A7DB6D93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59926F-2327-8B2D-085E-499F8F38779A}"/>
              </a:ext>
            </a:extLst>
          </p:cNvPr>
          <p:cNvCxnSpPr/>
          <p:nvPr/>
        </p:nvCxnSpPr>
        <p:spPr>
          <a:xfrm>
            <a:off x="1551214" y="3477986"/>
            <a:ext cx="0" cy="199208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977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349240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40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15AF2BE-7E3A-4323-8AD1-6D4FF44FD8E1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5A24BE-62EC-1D31-CC8C-91D6C09F8228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71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4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42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B8FD7DB-FD7D-41C7-A7D0-5BAC7B3F1054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C92CDB-3DCC-F547-8EEC-BE14157A425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823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63BBBA-62F7-DBEC-F9CF-7226CF222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0C6923B-FF9D-B437-5588-878AF0F8A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892" y="2268121"/>
            <a:ext cx="5040809" cy="398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2312870-557C-564C-3520-F00CB9BF52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5157" y="2268121"/>
            <a:ext cx="5040809" cy="398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7586B0B4-0F2D-499F-B46F-F681523A05A0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15031E-7D6B-5DB2-0949-3226C3A6B5E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9083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4C7CB3-8309-EE97-00D8-73D90094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0893" y="2268121"/>
            <a:ext cx="504080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CF4B8FC-8114-F896-19E9-61BFDBF1E79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5158" y="2268121"/>
            <a:ext cx="504080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892" y="2969987"/>
            <a:ext cx="5040809" cy="3278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A05586D-8745-CB79-26DE-BB05CF6BF8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5157" y="2969987"/>
            <a:ext cx="5040809" cy="3278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01266551-E982-43FB-8EB6-73FB0E4FDF12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9FD757-76AB-74D2-BF21-512AF236806B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43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CF8608-BD7F-FDF6-C9FE-359BAFBC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F57FA73-4BE2-4237-90E8-28123CE1B9FA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4ABFCC-D627-9493-2426-A6E5682EEBD4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81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703F4AEB-E597-882F-3A69-A923B8DED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7"/>
          <a:stretch/>
        </p:blipFill>
        <p:spPr>
          <a:xfrm>
            <a:off x="398705" y="0"/>
            <a:ext cx="5697291" cy="5021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548642"/>
            <a:ext cx="7478991" cy="3635797"/>
          </a:xfrm>
        </p:spPr>
        <p:txBody>
          <a:bodyPr anchor="b">
            <a:normAutofit/>
          </a:bodyPr>
          <a:lstStyle>
            <a:lvl1pPr algn="l"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9017" y="4349578"/>
            <a:ext cx="6821182" cy="1384726"/>
          </a:xfrm>
        </p:spPr>
        <p:txBody>
          <a:bodyPr anchor="b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04512D9-A095-4355-9551-356CB2C0D09E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5621C6-56CB-3166-B017-50A927415F64}"/>
              </a:ext>
            </a:extLst>
          </p:cNvPr>
          <p:cNvCxnSpPr>
            <a:cxnSpLocks/>
          </p:cNvCxnSpPr>
          <p:nvPr/>
        </p:nvCxnSpPr>
        <p:spPr>
          <a:xfrm>
            <a:off x="637839" y="4236969"/>
            <a:ext cx="0" cy="1384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972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8BA1E88-22B3-4091-902C-19D6AD2267FE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4126D0-8C62-BE14-DAD7-1281C05B8DCA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069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2EFC53A-E163-43E4-9309-C62B24E59229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7596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1847088"/>
            <a:ext cx="7342307" cy="1133856"/>
          </a:xfrm>
        </p:spPr>
        <p:txBody>
          <a:bodyPr anchor="b">
            <a:noAutofit/>
          </a:bodyPr>
          <a:lstStyle>
            <a:lvl1pPr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9536" y="3594099"/>
            <a:ext cx="10472928" cy="27432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F57D2C4C-3CEB-4A3F-A850-2A701BAB5B4F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F630EC-9C35-9636-5C2F-9B305B2CCE3F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847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515E74ED-2A6E-80D7-2247-FD12F2612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0"/>
          <a:stretch/>
        </p:blipFill>
        <p:spPr>
          <a:xfrm>
            <a:off x="462641" y="0"/>
            <a:ext cx="8989429" cy="4755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857" y="3603170"/>
            <a:ext cx="7014009" cy="1507672"/>
          </a:xfrm>
        </p:spPr>
        <p:txBody>
          <a:bodyPr anchor="b">
            <a:noAutofit/>
          </a:bodyPr>
          <a:lstStyle>
            <a:lvl1pPr>
              <a:defRPr sz="4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4133" y="5480958"/>
            <a:ext cx="6360733" cy="744158"/>
          </a:xfrm>
        </p:spPr>
        <p:txBody>
          <a:bodyPr anchor="b">
            <a:no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228600" indent="0">
              <a:lnSpc>
                <a:spcPct val="110000"/>
              </a:lnSpc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ABC5762-7F5E-4C8D-B27D-8990A68BB18F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055BD5-F132-7EB0-787E-04988310DC8B}"/>
              </a:ext>
            </a:extLst>
          </p:cNvPr>
          <p:cNvCxnSpPr>
            <a:cxnSpLocks/>
          </p:cNvCxnSpPr>
          <p:nvPr/>
        </p:nvCxnSpPr>
        <p:spPr>
          <a:xfrm>
            <a:off x="4985657" y="5238749"/>
            <a:ext cx="0" cy="88274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963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02AE2374-EA36-E826-C9F3-73CD3978F4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8" b="47295"/>
          <a:stretch/>
        </p:blipFill>
        <p:spPr>
          <a:xfrm>
            <a:off x="3701142" y="2068286"/>
            <a:ext cx="8490855" cy="4789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0323" y="4617138"/>
            <a:ext cx="6853511" cy="101498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ED07DE6-50D5-4B21-9405-DD62C0D4DC65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2B0C21-F380-74EA-96A8-0858FD0075A4}"/>
              </a:ext>
            </a:extLst>
          </p:cNvPr>
          <p:cNvCxnSpPr>
            <a:cxnSpLocks/>
          </p:cNvCxnSpPr>
          <p:nvPr/>
        </p:nvCxnSpPr>
        <p:spPr>
          <a:xfrm>
            <a:off x="755780" y="4492300"/>
            <a:ext cx="0" cy="11293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124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717639-19C5-F877-6AAE-FF488C793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2615" y="905615"/>
            <a:ext cx="5046770" cy="5046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888" y="1427162"/>
            <a:ext cx="9484224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14850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8E66873-82AB-4D6B-96C7-8222581A9F4D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536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7D4B28D-BD47-8092-F202-DCD18D1BAE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425" y="1198517"/>
            <a:ext cx="4438650" cy="4438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D4D61D-AA1D-D414-2D63-F3B4B0760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708" y="2801929"/>
            <a:ext cx="8686801" cy="2565902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B0EE02-7A0B-46A0-5F6E-CFBC94BDF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090" y="1726269"/>
            <a:ext cx="3024899" cy="54790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67AE0A-CAE3-D199-2942-E05831D34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E4564F8-E916-4EFF-887D-D1E1BBF6454B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FBF0A-E355-74AD-4A6E-8FD2BD7A6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71D965-1C87-6430-A8A7-B6EB43D86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236231-7728-F430-19B7-A4956EAFC196}"/>
              </a:ext>
            </a:extLst>
          </p:cNvPr>
          <p:cNvCxnSpPr/>
          <p:nvPr/>
        </p:nvCxnSpPr>
        <p:spPr>
          <a:xfrm>
            <a:off x="1450428" y="2522483"/>
            <a:ext cx="0" cy="26249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876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9ECA965F-086A-7B72-BC9F-EA4CF32BC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2"/>
          <a:stretch/>
        </p:blipFill>
        <p:spPr>
          <a:xfrm>
            <a:off x="421566" y="1836225"/>
            <a:ext cx="5674434" cy="5021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3630384"/>
          </a:xfrm>
        </p:spPr>
        <p:txBody>
          <a:bodyPr anchor="b">
            <a:noAutofit/>
          </a:bodyPr>
          <a:lstStyle>
            <a:lvl1pPr algn="l"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69ADDC-FB37-4BD0-807F-2EC90205924B}" type="datetime1">
              <a:rPr lang="en-US" smtClean="0"/>
              <a:pPr/>
              <a:t>9/24/2025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9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65DFBE8-81F4-46A1-BB38-C49D79C4F68D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5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54" r:id="rId28"/>
    <p:sldLayoutId id="2147483855" r:id="rId29"/>
    <p:sldLayoutId id="2147483856" r:id="rId30"/>
    <p:sldLayoutId id="2147483857" r:id="rId31"/>
    <p:sldLayoutId id="2147483858" r:id="rId32"/>
    <p:sldLayoutId id="2147483859" r:id="rId33"/>
    <p:sldLayoutId id="2147483860" r:id="rId34"/>
    <p:sldLayoutId id="2147483861" r:id="rId35"/>
    <p:sldLayoutId id="2147483862" r:id="rId36"/>
    <p:sldLayoutId id="2147483877" r:id="rId37"/>
    <p:sldLayoutId id="2147483863" r:id="rId38"/>
    <p:sldLayoutId id="2147483864" r:id="rId39"/>
    <p:sldLayoutId id="2147483865" r:id="rId40"/>
    <p:sldLayoutId id="2147483866" r:id="rId41"/>
    <p:sldLayoutId id="2147483867" r:id="rId42"/>
    <p:sldLayoutId id="2147483868" r:id="rId43"/>
    <p:sldLayoutId id="2147483869" r:id="rId44"/>
    <p:sldLayoutId id="2147483870" r:id="rId45"/>
    <p:sldLayoutId id="2147483871" r:id="rId46"/>
    <p:sldLayoutId id="2147483872" r:id="rId47"/>
    <p:sldLayoutId id="2147483873" r:id="rId48"/>
    <p:sldLayoutId id="2147483874" r:id="rId49"/>
    <p:sldLayoutId id="2147483875" r:id="rId50"/>
    <p:sldLayoutId id="2147483876" r:id="rId51"/>
    <p:sldLayoutId id="2147483878" r:id="rId52"/>
    <p:sldLayoutId id="2147483879" r:id="rId5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500" b="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7989-07E4-B482-9F2A-EBF670F7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261" y="2510984"/>
            <a:ext cx="8686801" cy="256590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onstantia" panose="02030602050306030303" pitchFamily="18" charset="0"/>
              </a:rPr>
              <a:t>ЮРИДИЧЕСКАЯ КЛИНИКА </a:t>
            </a:r>
            <a:r>
              <a:rPr lang="ru-RU" dirty="0" smtClean="0">
                <a:latin typeface="Constantia" panose="02030602050306030303" pitchFamily="18" charset="0"/>
              </a:rPr>
              <a:t>ЮФ </a:t>
            </a:r>
            <a:r>
              <a:rPr lang="ru-RU" dirty="0" err="1" smtClean="0">
                <a:latin typeface="Constantia" panose="02030602050306030303" pitchFamily="18" charset="0"/>
              </a:rPr>
              <a:t>Твгу</a:t>
            </a:r>
            <a:endParaRPr lang="en-US" dirty="0">
              <a:latin typeface="Constantia" panose="0203060205030603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25" y="208358"/>
            <a:ext cx="4931604" cy="24522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450273"/>
            <a:ext cx="2177936" cy="221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3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66960-6EB7-5543-D7E2-21C56C333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3" y="192408"/>
            <a:ext cx="11646130" cy="1132258"/>
          </a:xfrm>
        </p:spPr>
        <p:txBody>
          <a:bodyPr/>
          <a:lstStyle/>
          <a:p>
            <a:pPr algn="ctr"/>
            <a:r>
              <a:rPr lang="ru-RU" sz="2800" dirty="0">
                <a:latin typeface="Constantia" panose="02030602050306030303" pitchFamily="18" charset="0"/>
              </a:rPr>
              <a:t>ИСКОВОЕ ЗАЯВЛЕНИЕ</a:t>
            </a:r>
            <a:br>
              <a:rPr lang="ru-RU" sz="2800" dirty="0">
                <a:latin typeface="Constantia" panose="02030602050306030303" pitchFamily="18" charset="0"/>
              </a:rPr>
            </a:br>
            <a:r>
              <a:rPr lang="ru-RU" sz="2800" dirty="0">
                <a:latin typeface="Constantia" panose="02030602050306030303" pitchFamily="18" charset="0"/>
              </a:rPr>
              <a:t>о возмещении вреда, причинённого здоровью гражданина,</a:t>
            </a:r>
            <a:br>
              <a:rPr lang="ru-RU" sz="2800" dirty="0">
                <a:latin typeface="Constantia" panose="02030602050306030303" pitchFamily="18" charset="0"/>
              </a:rPr>
            </a:br>
            <a:r>
              <a:rPr lang="ru-RU" sz="2800" dirty="0">
                <a:latin typeface="Constantia" panose="02030602050306030303" pitchFamily="18" charset="0"/>
              </a:rPr>
              <a:t>компенсации морального вреда</a:t>
            </a:r>
            <a:br>
              <a:rPr lang="ru-RU" sz="2800" dirty="0">
                <a:latin typeface="Constantia" panose="02030602050306030303" pitchFamily="18" charset="0"/>
              </a:rPr>
            </a:br>
            <a:r>
              <a:rPr lang="ru-RU" sz="2800" dirty="0">
                <a:latin typeface="Constantia" panose="02030602050306030303" pitchFamily="18" charset="0"/>
              </a:rPr>
              <a:t/>
            </a:r>
            <a:br>
              <a:rPr lang="ru-RU" sz="2800" dirty="0">
                <a:latin typeface="Constantia" panose="02030602050306030303" pitchFamily="18" charset="0"/>
              </a:rPr>
            </a:br>
            <a:endParaRPr lang="en-US" sz="2800" dirty="0">
              <a:latin typeface="Constantia" panose="0203060205030603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19" y="1729047"/>
            <a:ext cx="3699164" cy="479644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Прямоугольник 5"/>
          <p:cNvSpPr/>
          <p:nvPr/>
        </p:nvSpPr>
        <p:spPr>
          <a:xfrm>
            <a:off x="5026429" y="2590722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Constantia" panose="02030602050306030303" pitchFamily="18" charset="0"/>
              </a:rPr>
              <a:t>П</a:t>
            </a:r>
            <a:r>
              <a:rPr lang="ru-RU" dirty="0" smtClean="0">
                <a:latin typeface="Constantia" panose="02030602050306030303" pitchFamily="18" charset="0"/>
              </a:rPr>
              <a:t>од </a:t>
            </a:r>
            <a:r>
              <a:rPr lang="ru-RU" dirty="0">
                <a:latin typeface="Constantia" panose="02030602050306030303" pitchFamily="18" charset="0"/>
              </a:rPr>
              <a:t>вредом здоровью понимают изменение состояния гражданина в худшую сторону. Человек может получить травму, ранение, увечье или иное повреждение, что скажется на его жизни, возможности работать и нормально существовать. Если вред здоровью причинен в результате собственных действий, то оснований для взыскания компенсации обычно не возникает.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5095702" y="4622047"/>
            <a:ext cx="374073" cy="12550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58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66960-6EB7-5543-D7E2-21C56C333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3" y="192408"/>
            <a:ext cx="11646130" cy="1132258"/>
          </a:xfrm>
        </p:spPr>
        <p:txBody>
          <a:bodyPr/>
          <a:lstStyle/>
          <a:p>
            <a:pPr algn="ctr"/>
            <a:r>
              <a:rPr lang="ru-RU" sz="2800" dirty="0">
                <a:latin typeface="Constantia" panose="02030602050306030303" pitchFamily="18" charset="0"/>
              </a:rPr>
              <a:t>ИСКОВОЕ ЗАЯВЛЕНИЕ</a:t>
            </a:r>
            <a:br>
              <a:rPr lang="ru-RU" sz="2800" dirty="0">
                <a:latin typeface="Constantia" panose="02030602050306030303" pitchFamily="18" charset="0"/>
              </a:rPr>
            </a:br>
            <a:r>
              <a:rPr lang="ru-RU" sz="2800" dirty="0">
                <a:latin typeface="Constantia" panose="02030602050306030303" pitchFamily="18" charset="0"/>
              </a:rPr>
              <a:t>о возмещении вреда, причинённого здоровью гражданина,</a:t>
            </a:r>
            <a:br>
              <a:rPr lang="ru-RU" sz="2800" dirty="0">
                <a:latin typeface="Constantia" panose="02030602050306030303" pitchFamily="18" charset="0"/>
              </a:rPr>
            </a:br>
            <a:r>
              <a:rPr lang="ru-RU" sz="2800" dirty="0">
                <a:latin typeface="Constantia" panose="02030602050306030303" pitchFamily="18" charset="0"/>
              </a:rPr>
              <a:t>компенсации морального вреда</a:t>
            </a:r>
            <a:br>
              <a:rPr lang="ru-RU" sz="2800" dirty="0">
                <a:latin typeface="Constantia" panose="02030602050306030303" pitchFamily="18" charset="0"/>
              </a:rPr>
            </a:br>
            <a:r>
              <a:rPr lang="ru-RU" sz="2800" dirty="0">
                <a:latin typeface="Constantia" panose="02030602050306030303" pitchFamily="18" charset="0"/>
              </a:rPr>
              <a:t/>
            </a:r>
            <a:br>
              <a:rPr lang="ru-RU" sz="2800" dirty="0">
                <a:latin typeface="Constantia" panose="02030602050306030303" pitchFamily="18" charset="0"/>
              </a:rPr>
            </a:br>
            <a:endParaRPr lang="en-US" sz="2800" dirty="0">
              <a:latin typeface="Constantia" panose="0203060205030603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" y="1584960"/>
            <a:ext cx="7849234" cy="49174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Прямоугольник 4"/>
          <p:cNvSpPr/>
          <p:nvPr/>
        </p:nvSpPr>
        <p:spPr>
          <a:xfrm>
            <a:off x="8326754" y="1892499"/>
            <a:ext cx="37128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onstantia" panose="02030602050306030303" pitchFamily="18" charset="0"/>
              </a:rPr>
              <a:t>В основной части описываются обстоятельства, при которых был причинён вред здоровью. Здесь важно указать все фактические данные: когда, где и при каких обстоятельствах произошёл инцидент. Если вред был причинён в результате дорожно-транспортного происшествия, указываются участники, время и место аварии, если в результате противоправных действий — приводится описание действий ответчика.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8188960" y="5862817"/>
            <a:ext cx="731520" cy="5678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6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66960-6EB7-5543-D7E2-21C56C333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3" y="192408"/>
            <a:ext cx="11646130" cy="1132258"/>
          </a:xfrm>
        </p:spPr>
        <p:txBody>
          <a:bodyPr/>
          <a:lstStyle/>
          <a:p>
            <a:pPr algn="ctr"/>
            <a:r>
              <a:rPr lang="ru-RU" sz="2800" dirty="0">
                <a:latin typeface="Constantia" panose="02030602050306030303" pitchFamily="18" charset="0"/>
              </a:rPr>
              <a:t>ИСКОВОЕ ЗАЯВЛЕНИЕ</a:t>
            </a:r>
            <a:br>
              <a:rPr lang="ru-RU" sz="2800" dirty="0">
                <a:latin typeface="Constantia" panose="02030602050306030303" pitchFamily="18" charset="0"/>
              </a:rPr>
            </a:br>
            <a:r>
              <a:rPr lang="ru-RU" sz="2800" dirty="0">
                <a:latin typeface="Constantia" panose="02030602050306030303" pitchFamily="18" charset="0"/>
              </a:rPr>
              <a:t>о возмещении вреда, причинённого здоровью гражданина,</a:t>
            </a:r>
            <a:br>
              <a:rPr lang="ru-RU" sz="2800" dirty="0">
                <a:latin typeface="Constantia" panose="02030602050306030303" pitchFamily="18" charset="0"/>
              </a:rPr>
            </a:br>
            <a:r>
              <a:rPr lang="ru-RU" sz="2800" dirty="0">
                <a:latin typeface="Constantia" panose="02030602050306030303" pitchFamily="18" charset="0"/>
              </a:rPr>
              <a:t>компенсации морального вреда</a:t>
            </a:r>
            <a:br>
              <a:rPr lang="ru-RU" sz="2800" dirty="0">
                <a:latin typeface="Constantia" panose="02030602050306030303" pitchFamily="18" charset="0"/>
              </a:rPr>
            </a:br>
            <a:r>
              <a:rPr lang="ru-RU" sz="2800" dirty="0">
                <a:latin typeface="Constantia" panose="02030602050306030303" pitchFamily="18" charset="0"/>
              </a:rPr>
              <a:t/>
            </a:r>
            <a:br>
              <a:rPr lang="ru-RU" sz="2800" dirty="0">
                <a:latin typeface="Constantia" panose="02030602050306030303" pitchFamily="18" charset="0"/>
              </a:rPr>
            </a:br>
            <a:endParaRPr lang="en-US" sz="2800" dirty="0">
              <a:latin typeface="Constantia" panose="0203060205030603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" y="1798320"/>
            <a:ext cx="7088823" cy="47142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Прямоугольник 5"/>
          <p:cNvSpPr/>
          <p:nvPr/>
        </p:nvSpPr>
        <p:spPr>
          <a:xfrm>
            <a:off x="8354291" y="1798320"/>
            <a:ext cx="30590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onstantia" panose="02030602050306030303" pitchFamily="18" charset="0"/>
              </a:rPr>
              <a:t>В заключении указывается перечень приложений, подтверждающих факты и требования, изложенные в иске. К приложению могут относиться копии медицинских документов, акты о проведённых экспертизах, чеки на оплату лечения, а также копии возражения для лиц, участвующих в деле. Здесь также указывается дата подачи заявления и подпись истца.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3773978" y="3241964"/>
            <a:ext cx="4472247" cy="21862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70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7690" y="4550637"/>
            <a:ext cx="9892230" cy="1014984"/>
          </a:xfrm>
        </p:spPr>
        <p:txBody>
          <a:bodyPr/>
          <a:lstStyle/>
          <a:p>
            <a:r>
              <a:rPr lang="ru-RU" dirty="0" smtClean="0">
                <a:latin typeface="Constantia" panose="02030602050306030303" pitchFamily="18" charset="0"/>
              </a:rPr>
              <a:t>*Образцы документов </a:t>
            </a:r>
            <a:r>
              <a:rPr lang="ru-RU" dirty="0">
                <a:latin typeface="Constantia" panose="02030602050306030303" pitchFamily="18" charset="0"/>
              </a:rPr>
              <a:t>приведены в соответствие с законодательством по состоянию на </a:t>
            </a:r>
            <a:r>
              <a:rPr lang="ru-RU" dirty="0" smtClean="0">
                <a:latin typeface="Constantia" panose="02030602050306030303" pitchFamily="18" charset="0"/>
              </a:rPr>
              <a:t>23.08.2025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8640" y="429459"/>
            <a:ext cx="11140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onstantia" panose="02030602050306030303" pitchFamily="18" charset="0"/>
              </a:rPr>
              <a:t>	За </a:t>
            </a:r>
            <a:r>
              <a:rPr lang="ru-RU" dirty="0">
                <a:latin typeface="Constantia" panose="02030602050306030303" pitchFamily="18" charset="0"/>
              </a:rPr>
              <a:t>прошедший учебный 2024–2025 год студенты-клиницисты провели порядка 30 приемов граждан в библиотеке для слепых им. М.И. Суворова и библиотеке им. А.И. Герцена, оказали около 70 юридических консультаций. Помимо адресного консультирования граждан, клиницисты занимаются и правовым просвещением населения, проводя открытые лекции и уроки, готовя информационные печатные и электронные материалы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0560" y="3061994"/>
            <a:ext cx="11338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onstantia" panose="02030602050306030303" pitchFamily="18" charset="0"/>
              </a:rPr>
              <a:t>	Соблюдение </a:t>
            </a:r>
            <a:r>
              <a:rPr lang="ru-RU" dirty="0">
                <a:latin typeface="Constantia" panose="02030602050306030303" pitchFamily="18" charset="0"/>
              </a:rPr>
              <a:t>особенностей исков (исковых заявлений) в судебном разбирательстве необходимо, чтобы обеспечить правильное разрешение спора. Эти особенности закреплены в законодательстве и касаются формы, содержания, порядка подачи и предоставления доказательств. Нарушение правил может привести к затягиванию процесса или отказу в рассмотрении дела.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6598920" y="1759597"/>
            <a:ext cx="15240" cy="10972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840" y="169863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1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FB56E-1A01-8D29-F217-638F3BEF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032" y="960559"/>
            <a:ext cx="10223582" cy="319601"/>
          </a:xfrm>
        </p:spPr>
        <p:txBody>
          <a:bodyPr/>
          <a:lstStyle/>
          <a:p>
            <a:pPr algn="ctr"/>
            <a:r>
              <a:rPr lang="ru-RU" sz="1800" b="1" dirty="0">
                <a:latin typeface="Constantia" panose="02030602050306030303" pitchFamily="18" charset="0"/>
                <a:cs typeface="Calibri" panose="020F0502020204030204" pitchFamily="34" charset="0"/>
              </a:rPr>
              <a:t>Юридическая клиника </a:t>
            </a:r>
            <a:r>
              <a:rPr lang="ru-RU" sz="1800" b="1" dirty="0" smtClean="0">
                <a:latin typeface="Constantia" panose="02030602050306030303" pitchFamily="18" charset="0"/>
                <a:cs typeface="Calibri" panose="020F0502020204030204" pitchFamily="34" charset="0"/>
              </a:rPr>
              <a:t/>
            </a:r>
            <a:br>
              <a:rPr lang="ru-RU" sz="1800" b="1" dirty="0" smtClean="0">
                <a:latin typeface="Constantia" panose="02030602050306030303" pitchFamily="18" charset="0"/>
                <a:cs typeface="Calibri" panose="020F0502020204030204" pitchFamily="34" charset="0"/>
              </a:rPr>
            </a:br>
            <a:endParaRPr lang="en-US" sz="1800" cap="none" dirty="0">
              <a:latin typeface="Constantia" panose="02030602050306030303" pitchFamily="18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9521F-CC42-235E-F804-B826A36205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01246" y="2380820"/>
            <a:ext cx="3072385" cy="26089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latin typeface="Constantia" panose="02030602050306030303" pitchFamily="18" charset="0"/>
                <a:cs typeface="Calibri" panose="020F0502020204030204" pitchFamily="34" charset="0"/>
              </a:rPr>
              <a:t>Консультации охватывают</a:t>
            </a:r>
            <a:r>
              <a:rPr lang="ru-RU" sz="2800" dirty="0" smtClean="0">
                <a:latin typeface="Constantia" panose="02030602050306030303" pitchFamily="18" charset="0"/>
                <a:cs typeface="Calibri" panose="020F0502020204030204" pitchFamily="34" charset="0"/>
              </a:rPr>
              <a:t>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800" dirty="0">
              <a:latin typeface="Constantia" panose="02030602050306030303" pitchFamily="18" charset="0"/>
              <a:cs typeface="Calibri" panose="020F050202020403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696691" y="2768139"/>
            <a:ext cx="24938" cy="280970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944687" y="3225338"/>
            <a:ext cx="128847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944687" y="3685310"/>
            <a:ext cx="128847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944687" y="4172989"/>
            <a:ext cx="128847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944686" y="4621877"/>
            <a:ext cx="128847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944685" y="5140037"/>
            <a:ext cx="128847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6839108" y="3500644"/>
            <a:ext cx="2094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onstantia" panose="02030602050306030303" pitchFamily="18" charset="0"/>
              </a:rPr>
              <a:t>🔹семейное право;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39108" y="3040672"/>
            <a:ext cx="2447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onstantia" panose="02030602050306030303" pitchFamily="18" charset="0"/>
              </a:rPr>
              <a:t>🔹гражданское право;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39108" y="3957848"/>
            <a:ext cx="2041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onstantia" panose="02030602050306030303" pitchFamily="18" charset="0"/>
              </a:rPr>
              <a:t>🔹трудовое право;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39108" y="4415052"/>
            <a:ext cx="3830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onstantia" panose="02030602050306030303" pitchFamily="18" charset="0"/>
              </a:rPr>
              <a:t>🔹право социального обеспечения;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39108" y="4873242"/>
            <a:ext cx="3254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onstantia" panose="02030602050306030303" pitchFamily="18" charset="0"/>
              </a:rPr>
              <a:t>🔹другие правовые вопросы.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839" y="4174784"/>
            <a:ext cx="1219200" cy="12192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40410" y="1323877"/>
            <a:ext cx="10216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nstantia" panose="02030602050306030303" pitchFamily="18" charset="0"/>
              </a:rPr>
              <a:t>Контингент вовлеченных студентов</a:t>
            </a:r>
            <a:r>
              <a:rPr lang="ru-RU" dirty="0" smtClean="0">
                <a:latin typeface="Constantia" panose="02030602050306030303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Constantia" panose="02030602050306030303" pitchFamily="18" charset="0"/>
              </a:rPr>
              <a:t>базовая </a:t>
            </a:r>
            <a:r>
              <a:rPr lang="ru-RU" dirty="0">
                <a:latin typeface="Constantia" panose="02030602050306030303" pitchFamily="18" charset="0"/>
              </a:rPr>
              <a:t>часть - 2 курс в рамках дисциплины по выбору «Профессиональные навыки юриста</a:t>
            </a:r>
            <a:r>
              <a:rPr lang="ru-RU" dirty="0" smtClean="0">
                <a:latin typeface="Constantia" panose="02030602050306030303" pitchFamily="18" charset="0"/>
              </a:rPr>
              <a:t>»,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Constantia" panose="02030602050306030303" pitchFamily="18" charset="0"/>
              </a:rPr>
              <a:t>3 </a:t>
            </a:r>
            <a:r>
              <a:rPr lang="ru-RU" dirty="0">
                <a:latin typeface="Constantia" panose="02030602050306030303" pitchFamily="18" charset="0"/>
              </a:rPr>
              <a:t>курс в рамках дисциплины по выбору «Юридическая клиника</a:t>
            </a:r>
            <a:r>
              <a:rPr lang="ru-RU" dirty="0" smtClean="0">
                <a:latin typeface="Constantia" panose="02030602050306030303" pitchFamily="18" charset="0"/>
              </a:rPr>
              <a:t>;</a:t>
            </a:r>
            <a:endParaRPr lang="ru-RU" dirty="0">
              <a:latin typeface="Constantia" panose="02030602050306030303" pitchFamily="18" charset="0"/>
            </a:endParaRPr>
          </a:p>
          <a:p>
            <a:r>
              <a:rPr lang="ru-RU" dirty="0">
                <a:latin typeface="Constantia" panose="02030602050306030303" pitchFamily="18" charset="0"/>
              </a:rPr>
              <a:t>- вариативная часть – все желающие студенты.</a:t>
            </a:r>
          </a:p>
        </p:txBody>
      </p:sp>
    </p:spTree>
    <p:extLst>
      <p:ext uri="{BB962C8B-B14F-4D97-AF65-F5344CB8AC3E}">
        <p14:creationId xmlns:p14="http://schemas.microsoft.com/office/powerpoint/2010/main" val="200202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23956" y="1847934"/>
            <a:ext cx="6096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onstantia" panose="02030602050306030303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</a:rPr>
              <a:t>Виды помощи: </a:t>
            </a:r>
            <a:endParaRPr lang="ru-RU" sz="2800" dirty="0" smtClean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устные </a:t>
            </a:r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</a:rPr>
              <a:t>и письменные </a:t>
            </a:r>
            <a:r>
              <a:rPr lang="ru-RU" sz="28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консультации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составление </a:t>
            </a:r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</a:rPr>
              <a:t>жалоб, ходатайств, </a:t>
            </a:r>
            <a:endParaRPr lang="ru-RU" sz="2800" dirty="0" smtClean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разъяснение </a:t>
            </a:r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</a:rPr>
              <a:t>норм </a:t>
            </a:r>
            <a:r>
              <a:rPr lang="ru-RU" sz="2800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законодательства</a:t>
            </a:r>
            <a:endParaRPr lang="ru-RU" sz="28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pic>
        <p:nvPicPr>
          <p:cNvPr id="2050" name="Picture 2" descr="Учитель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226" y="1396975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36" y="3160219"/>
            <a:ext cx="1088967" cy="10889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666" y="3095102"/>
            <a:ext cx="1219200" cy="1219200"/>
          </a:xfrm>
          <a:prstGeom prst="rect">
            <a:avLst/>
          </a:prstGeom>
        </p:spPr>
      </p:pic>
      <p:sp>
        <p:nvSpPr>
          <p:cNvPr id="8" name="Дуга 7"/>
          <p:cNvSpPr/>
          <p:nvPr/>
        </p:nvSpPr>
        <p:spPr>
          <a:xfrm rot="16780582">
            <a:off x="1040873" y="2093919"/>
            <a:ext cx="2626981" cy="2225171"/>
          </a:xfrm>
          <a:prstGeom prst="arc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уга 9"/>
          <p:cNvSpPr/>
          <p:nvPr/>
        </p:nvSpPr>
        <p:spPr>
          <a:xfrm rot="21443922">
            <a:off x="2451362" y="1910720"/>
            <a:ext cx="2607872" cy="2398881"/>
          </a:xfrm>
          <a:prstGeom prst="arc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уга 10"/>
          <p:cNvSpPr/>
          <p:nvPr/>
        </p:nvSpPr>
        <p:spPr>
          <a:xfrm rot="8517514">
            <a:off x="1619252" y="1868361"/>
            <a:ext cx="3558868" cy="3117121"/>
          </a:xfrm>
          <a:prstGeom prst="arc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88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072A-5F3E-FB56-A498-3CACC2BCD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907302"/>
            <a:ext cx="4361688" cy="164969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Constantia" panose="02030602050306030303" pitchFamily="18" charset="0"/>
              </a:rPr>
              <a:t>ГЛАВНАЯ ЗАДАЧА</a:t>
            </a:r>
            <a:endParaRPr lang="en-US" dirty="0">
              <a:latin typeface="Constantia" panose="02030602050306030303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EDA3D-7A3B-89EE-20EE-3C5855352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4153" y="2186057"/>
            <a:ext cx="5178828" cy="3434638"/>
          </a:xfrm>
        </p:spPr>
        <p:txBody>
          <a:bodyPr anchor="t">
            <a:normAutofit fontScale="70000" lnSpcReduction="20000"/>
          </a:bodyPr>
          <a:lstStyle/>
          <a:p>
            <a:endParaRPr lang="ru-RU" dirty="0"/>
          </a:p>
          <a:p>
            <a:pPr algn="just"/>
            <a:r>
              <a:rPr lang="ru-RU" sz="1900" dirty="0">
                <a:latin typeface="Constantia" panose="02030602050306030303" pitchFamily="18" charset="0"/>
              </a:rPr>
              <a:t>П</a:t>
            </a:r>
            <a:r>
              <a:rPr lang="ru-RU" sz="1900" dirty="0" smtClean="0">
                <a:latin typeface="Constantia" panose="02030602050306030303" pitchFamily="18" charset="0"/>
              </a:rPr>
              <a:t>одготовка </a:t>
            </a:r>
            <a:r>
              <a:rPr lang="ru-RU" sz="1900" dirty="0">
                <a:latin typeface="Constantia" panose="02030602050306030303" pitchFamily="18" charset="0"/>
              </a:rPr>
              <a:t>студентов к практической деятельности путём клинического обучения. Клиническое юридическое образование является эффективным дополнительным компонентом юридического образования. В ходе обучения в юридической клинике студенты занимаются реальной юридической работой: ведут приём граждан и работают с обращениями в рамках программ оказания бесплатной юридической помощи, составляют, в зависимости от результатов приёма, обращения в различные органы власти, в том числе и в суды. В соответствии с учебными планами в работе клиники принимают участие студенты второго -  четвёртого курсов. Кроме того, юридическая клиника является базой для прохождения ими учебной практики.</a:t>
            </a:r>
            <a:endParaRPr lang="en-US" sz="1900" dirty="0">
              <a:latin typeface="Constantia" panose="02030602050306030303" pitchFamily="18" charset="0"/>
            </a:endParaRPr>
          </a:p>
        </p:txBody>
      </p:sp>
      <p:pic>
        <p:nvPicPr>
          <p:cNvPr id="11" name="Picture Placeholder 10" descr="A white paper figure in the air">
            <a:extLst>
              <a:ext uri="{FF2B5EF4-FFF2-40B4-BE49-F238E27FC236}">
                <a16:creationId xmlns:a16="http://schemas.microsoft.com/office/drawing/2014/main" id="{75885EE0-9135-0E4E-6ED4-37F31FB8116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1625" y="862357"/>
            <a:ext cx="5170964" cy="5170964"/>
          </a:xfrm>
        </p:spPr>
      </p:pic>
    </p:spTree>
    <p:extLst>
      <p:ext uri="{BB962C8B-B14F-4D97-AF65-F5344CB8AC3E}">
        <p14:creationId xmlns:p14="http://schemas.microsoft.com/office/powerpoint/2010/main" val="94860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60D7-F74C-CD9E-C576-1CB8FFE877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2" y="92828"/>
            <a:ext cx="10155844" cy="1669472"/>
          </a:xfrm>
        </p:spPr>
        <p:txBody>
          <a:bodyPr/>
          <a:lstStyle/>
          <a:p>
            <a:pPr algn="ctr"/>
            <a:r>
              <a:rPr lang="ru-RU" sz="5400" dirty="0" smtClean="0">
                <a:latin typeface="Constantia" panose="02030602050306030303" pitchFamily="18" charset="0"/>
              </a:rPr>
              <a:t>Составление исковых заявлений </a:t>
            </a:r>
            <a:endParaRPr lang="en-US" sz="5400" dirty="0">
              <a:latin typeface="Constantia" panose="0203060205030603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4567" y="1762300"/>
            <a:ext cx="944325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solidFill>
                  <a:srgbClr val="0B1F33"/>
                </a:solidFill>
                <a:latin typeface="Constantia" panose="02030602050306030303" pitchFamily="18" charset="0"/>
              </a:rPr>
              <a:t>1. При </a:t>
            </a:r>
            <a:r>
              <a:rPr lang="ru-RU" dirty="0">
                <a:solidFill>
                  <a:srgbClr val="0B1F33"/>
                </a:solidFill>
                <a:latin typeface="Constantia" panose="02030602050306030303" pitchFamily="18" charset="0"/>
              </a:rPr>
              <a:t>подаче иска нужно точно и понятно сформулировать его предмет и основание. Предмет иска — это требование истца. Основание иска — это обстоятельства, из которых возник предмет иска</a:t>
            </a:r>
          </a:p>
          <a:p>
            <a:pPr fontAlgn="base"/>
            <a:r>
              <a:rPr lang="ru-RU" dirty="0" smtClean="0">
                <a:solidFill>
                  <a:srgbClr val="0B1F33"/>
                </a:solidFill>
                <a:latin typeface="Constantia" panose="02030602050306030303" pitchFamily="18" charset="0"/>
              </a:rPr>
              <a:t>2. В </a:t>
            </a:r>
            <a:r>
              <a:rPr lang="ru-RU" dirty="0">
                <a:solidFill>
                  <a:srgbClr val="0B1F33"/>
                </a:solidFill>
                <a:latin typeface="Constantia" panose="02030602050306030303" pitchFamily="18" charset="0"/>
              </a:rPr>
              <a:t>шапке принято указывать: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B1F33"/>
                </a:solidFill>
                <a:latin typeface="Constantia" panose="02030602050306030303" pitchFamily="18" charset="0"/>
              </a:rPr>
              <a:t>название суда, в который подаётся иск, и его адрес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B1F33"/>
                </a:solidFill>
                <a:latin typeface="Constantia" panose="02030602050306030303" pitchFamily="18" charset="0"/>
              </a:rPr>
              <a:t>сведения об истце, ответчике и других участниках дела — ФИО, адреса, номера телефонов, данные одного из идентификаторов, например паспорта, ИНН, СНИЛС, прав, ОГРНИП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ru-RU" dirty="0">
                <a:latin typeface="Constantia" panose="02030602050306030303" pitchFamily="18" charset="0"/>
              </a:rPr>
              <a:t>цену иска и размер госпошлины</a:t>
            </a:r>
          </a:p>
          <a:p>
            <a:pPr fontAlgn="base"/>
            <a:r>
              <a:rPr lang="ru-RU" dirty="0" smtClean="0">
                <a:solidFill>
                  <a:srgbClr val="0B1F33"/>
                </a:solidFill>
                <a:latin typeface="Constantia" panose="02030602050306030303" pitchFamily="18" charset="0"/>
              </a:rPr>
              <a:t>3. В</a:t>
            </a:r>
            <a:r>
              <a:rPr lang="ru-RU" dirty="0">
                <a:solidFill>
                  <a:srgbClr val="0B1F33"/>
                </a:solidFill>
                <a:latin typeface="Constantia" panose="02030602050306030303" pitchFamily="18" charset="0"/>
              </a:rPr>
              <a:t> основной части иска следует изложить все обстоятельства, которые вы считаете важными для внимания суда, и указать нормы законов, на которых вы основываете свои </a:t>
            </a:r>
            <a:r>
              <a:rPr lang="ru-RU" dirty="0" smtClean="0">
                <a:solidFill>
                  <a:srgbClr val="0B1F33"/>
                </a:solidFill>
                <a:latin typeface="Constantia" panose="02030602050306030303" pitchFamily="18" charset="0"/>
              </a:rPr>
              <a:t>требования.</a:t>
            </a:r>
            <a:endParaRPr lang="ru-RU" dirty="0">
              <a:solidFill>
                <a:srgbClr val="0B1F33"/>
              </a:solidFill>
              <a:latin typeface="Constantia" panose="02030602050306030303" pitchFamily="18" charset="0"/>
            </a:endParaRPr>
          </a:p>
          <a:p>
            <a:pPr fontAlgn="base"/>
            <a:r>
              <a:rPr lang="ru-RU" dirty="0">
                <a:solidFill>
                  <a:srgbClr val="0B1F33"/>
                </a:solidFill>
                <a:latin typeface="Constantia" panose="02030602050306030303" pitchFamily="18" charset="0"/>
              </a:rPr>
              <a:t>В последней, просительной, части иска надо коротко указать все требования, которые вы предъявляете к ответчику. Требования должны быть исполнимыми и не могут нарушать конституционных прав ответчика. </a:t>
            </a:r>
            <a:endParaRPr lang="ru-RU" dirty="0" smtClean="0">
              <a:solidFill>
                <a:srgbClr val="0B1F33"/>
              </a:solidFill>
              <a:latin typeface="Constantia" panose="02030602050306030303" pitchFamily="18" charset="0"/>
            </a:endParaRPr>
          </a:p>
          <a:p>
            <a:pPr fontAlgn="base"/>
            <a:r>
              <a:rPr lang="ru-RU" dirty="0" smtClean="0">
                <a:solidFill>
                  <a:srgbClr val="0B1F33"/>
                </a:solidFill>
                <a:latin typeface="Constantia" panose="02030602050306030303" pitchFamily="18" charset="0"/>
              </a:rPr>
              <a:t>4. После </a:t>
            </a:r>
            <a:r>
              <a:rPr lang="ru-RU" dirty="0">
                <a:solidFill>
                  <a:srgbClr val="0B1F33"/>
                </a:solidFill>
                <a:latin typeface="Constantia" panose="02030602050306030303" pitchFamily="18" charset="0"/>
              </a:rPr>
              <a:t>просительной части нужно указать перечень всех документов, которые вы </a:t>
            </a:r>
            <a:r>
              <a:rPr lang="ru-RU" dirty="0">
                <a:latin typeface="Constantia" panose="02030602050306030303" pitchFamily="18" charset="0"/>
              </a:rPr>
              <a:t>прикладываете к иску</a:t>
            </a:r>
            <a:r>
              <a:rPr lang="ru-RU" dirty="0">
                <a:solidFill>
                  <a:srgbClr val="0B1F33"/>
                </a:solidFill>
                <a:latin typeface="Constantia" panose="02030602050306030303" pitchFamily="18" charset="0"/>
              </a:rPr>
              <a:t>. В иске нужно указать дату и подписать его</a:t>
            </a:r>
            <a:endParaRPr lang="ru-RU" b="0" i="0" dirty="0">
              <a:solidFill>
                <a:srgbClr val="0B1F33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3074" name="Picture 2" descr="Презентация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241" y="1648373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2241" y="3507303"/>
            <a:ext cx="1219200" cy="1219200"/>
          </a:xfrm>
          <a:prstGeom prst="rect">
            <a:avLst/>
          </a:prstGeom>
        </p:spPr>
      </p:pic>
      <p:pic>
        <p:nvPicPr>
          <p:cNvPr id="3076" name="Picture 4" descr="Тренер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241" y="5204483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38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66960-6EB7-5543-D7E2-21C56C333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87" y="192408"/>
            <a:ext cx="11035021" cy="1132258"/>
          </a:xfrm>
        </p:spPr>
        <p:txBody>
          <a:bodyPr/>
          <a:lstStyle/>
          <a:p>
            <a:pPr algn="ctr"/>
            <a:r>
              <a:rPr lang="ru-RU" sz="2800" dirty="0">
                <a:latin typeface="Constantia" panose="02030602050306030303" pitchFamily="18" charset="0"/>
              </a:rPr>
              <a:t>ИСКОВОЕ ЗАЯВЛЕНИЕ</a:t>
            </a:r>
            <a:br>
              <a:rPr lang="ru-RU" sz="2800" dirty="0">
                <a:latin typeface="Constantia" panose="02030602050306030303" pitchFamily="18" charset="0"/>
              </a:rPr>
            </a:br>
            <a:r>
              <a:rPr lang="ru-RU" sz="2800" dirty="0">
                <a:latin typeface="Constantia" panose="02030602050306030303" pitchFamily="18" charset="0"/>
              </a:rPr>
              <a:t>о расторжении брака и разделе совместно нажитого имущества</a:t>
            </a:r>
            <a:br>
              <a:rPr lang="ru-RU" sz="2800" dirty="0">
                <a:latin typeface="Constantia" panose="02030602050306030303" pitchFamily="18" charset="0"/>
              </a:rPr>
            </a:br>
            <a:endParaRPr lang="en-US" sz="2800" dirty="0">
              <a:latin typeface="Constantia" panose="0203060205030603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21" b="420"/>
          <a:stretch/>
        </p:blipFill>
        <p:spPr>
          <a:xfrm>
            <a:off x="756458" y="1324666"/>
            <a:ext cx="3825673" cy="488814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cxnSp>
        <p:nvCxnSpPr>
          <p:cNvPr id="8" name="Прямая со стрелкой 7"/>
          <p:cNvCxnSpPr/>
          <p:nvPr/>
        </p:nvCxnSpPr>
        <p:spPr>
          <a:xfrm flipH="1" flipV="1">
            <a:off x="4441012" y="4015047"/>
            <a:ext cx="1436086" cy="9227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877098" y="1873370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+mj-lt"/>
              <a:buAutoNum type="arabicPeriod"/>
            </a:pPr>
            <a:r>
              <a:rPr lang="ru-RU" b="1" dirty="0">
                <a:latin typeface="Constantia" panose="02030602050306030303" pitchFamily="18" charset="0"/>
              </a:rPr>
              <a:t>Шапка заявления</a:t>
            </a:r>
            <a:r>
              <a:rPr lang="ru-RU" dirty="0">
                <a:latin typeface="Constantia" panose="02030602050306030303" pitchFamily="18" charset="0"/>
              </a:rPr>
              <a:t>. В начале документа указывают реквизиты суда, в который подаётся иск, и полные данные истца и ответчика: фамилию, имя, отчество, адрес проживания, контактную информацию</a:t>
            </a:r>
            <a:r>
              <a:rPr lang="ru-RU" dirty="0" smtClean="0">
                <a:latin typeface="Constantia" panose="02030602050306030303" pitchFamily="18" charset="0"/>
              </a:rPr>
              <a:t>.</a:t>
            </a:r>
          </a:p>
          <a:p>
            <a:pPr algn="just">
              <a:buFont typeface="+mj-lt"/>
              <a:buAutoNum type="arabicPeriod"/>
            </a:pPr>
            <a:endParaRPr lang="ru-RU" dirty="0">
              <a:latin typeface="Constantia" panose="02030602050306030303" pitchFamily="18" charset="0"/>
            </a:endParaRPr>
          </a:p>
          <a:p>
            <a:pPr algn="just">
              <a:buFont typeface="+mj-lt"/>
              <a:buAutoNum type="arabicPeriod"/>
            </a:pPr>
            <a:endParaRPr lang="ru-RU" dirty="0" smtClean="0">
              <a:latin typeface="Constantia" panose="02030602050306030303" pitchFamily="18" charset="0"/>
            </a:endParaRPr>
          </a:p>
          <a:p>
            <a:pPr algn="just">
              <a:buFont typeface="+mj-lt"/>
              <a:buAutoNum type="arabicPeriod"/>
            </a:pPr>
            <a:endParaRPr lang="ru-RU" dirty="0">
              <a:latin typeface="Constantia" panose="02030602050306030303" pitchFamily="18" charset="0"/>
            </a:endParaRPr>
          </a:p>
          <a:p>
            <a:pPr algn="just">
              <a:buFont typeface="+mj-lt"/>
              <a:buAutoNum type="arabicPeriod"/>
            </a:pPr>
            <a:endParaRPr lang="ru-RU" dirty="0" smtClean="0">
              <a:latin typeface="Constantia" panose="02030602050306030303" pitchFamily="18" charset="0"/>
            </a:endParaRPr>
          </a:p>
          <a:p>
            <a:pPr algn="just">
              <a:buFont typeface="+mj-lt"/>
              <a:buAutoNum type="arabicPeriod"/>
            </a:pPr>
            <a:endParaRPr lang="ru-RU" dirty="0">
              <a:latin typeface="Constantia" panose="02030602050306030303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b="1" dirty="0">
                <a:latin typeface="Constantia" panose="02030602050306030303" pitchFamily="18" charset="0"/>
              </a:rPr>
              <a:t>Основная часть</a:t>
            </a:r>
            <a:r>
              <a:rPr lang="ru-RU" dirty="0">
                <a:latin typeface="Constantia" panose="02030602050306030303" pitchFamily="18" charset="0"/>
              </a:rPr>
              <a:t>. Здесь излагают суть иска. Важно детально объяснить семейные и имущественные отношения между истцом и ответчиком, а также обстоятельства, приведшие к необходимости раздела имущества.</a:t>
            </a:r>
            <a:endParaRPr lang="ru-RU" b="0" i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85993">
            <a:off x="4361716" y="2040888"/>
            <a:ext cx="152413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66960-6EB7-5543-D7E2-21C56C333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87" y="192408"/>
            <a:ext cx="11035021" cy="1132258"/>
          </a:xfrm>
        </p:spPr>
        <p:txBody>
          <a:bodyPr/>
          <a:lstStyle/>
          <a:p>
            <a:pPr algn="ctr"/>
            <a:r>
              <a:rPr lang="ru-RU" sz="2800" dirty="0" smtClean="0">
                <a:latin typeface="Constantia" panose="02030602050306030303" pitchFamily="18" charset="0"/>
              </a:rPr>
              <a:t>ЗАЯВЛЕНИЕ</a:t>
            </a:r>
            <a:r>
              <a:rPr lang="ru-RU" sz="2800" dirty="0">
                <a:latin typeface="Constantia" panose="02030602050306030303" pitchFamily="18" charset="0"/>
              </a:rPr>
              <a:t/>
            </a:r>
            <a:br>
              <a:rPr lang="ru-RU" sz="2800" dirty="0">
                <a:latin typeface="Constantia" panose="02030602050306030303" pitchFamily="18" charset="0"/>
              </a:rPr>
            </a:br>
            <a:r>
              <a:rPr lang="ru-RU" sz="2800" dirty="0">
                <a:latin typeface="Constantia" panose="02030602050306030303" pitchFamily="18" charset="0"/>
              </a:rPr>
              <a:t>гражданина о признании несостоятельным (банкротом)</a:t>
            </a:r>
            <a:br>
              <a:rPr lang="ru-RU" sz="2800" dirty="0">
                <a:latin typeface="Constantia" panose="02030602050306030303" pitchFamily="18" charset="0"/>
              </a:rPr>
            </a:br>
            <a:r>
              <a:rPr lang="ru-RU" sz="2800" dirty="0">
                <a:latin typeface="Constantia" panose="02030602050306030303" pitchFamily="18" charset="0"/>
              </a:rPr>
              <a:t/>
            </a:r>
            <a:br>
              <a:rPr lang="ru-RU" sz="2800" dirty="0">
                <a:latin typeface="Constantia" panose="02030602050306030303" pitchFamily="18" charset="0"/>
              </a:rPr>
            </a:br>
            <a:endParaRPr lang="en-US" sz="2800" dirty="0">
              <a:latin typeface="Constantia" panose="0203060205030603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94" y="1471353"/>
            <a:ext cx="7705899" cy="490450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8354291" y="3815542"/>
            <a:ext cx="922713" cy="2992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9443258" y="3492376"/>
            <a:ext cx="2815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onstantia" panose="02030602050306030303" pitchFamily="18" charset="0"/>
              </a:rPr>
              <a:t>Госпошлина не взимается 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87046" y="4669073"/>
            <a:ext cx="3258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onstantia" panose="02030602050306030303" pitchFamily="18" charset="0"/>
              </a:rPr>
              <a:t>Заявление </a:t>
            </a:r>
            <a:r>
              <a:rPr lang="ru-RU" dirty="0">
                <a:latin typeface="Constantia" panose="02030602050306030303" pitchFamily="18" charset="0"/>
              </a:rPr>
              <a:t>должно содержать сведения об общей сумме </a:t>
            </a:r>
            <a:r>
              <a:rPr lang="ru-RU" dirty="0" smtClean="0">
                <a:latin typeface="Constantia" panose="02030602050306030303" pitchFamily="18" charset="0"/>
              </a:rPr>
              <a:t>задолженности</a:t>
            </a:r>
            <a:endParaRPr lang="ru-RU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27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66960-6EB7-5543-D7E2-21C56C333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87" y="192408"/>
            <a:ext cx="11035021" cy="1132258"/>
          </a:xfrm>
        </p:spPr>
        <p:txBody>
          <a:bodyPr/>
          <a:lstStyle/>
          <a:p>
            <a:pPr algn="ctr"/>
            <a:r>
              <a:rPr lang="ru-RU" sz="2800" dirty="0">
                <a:latin typeface="Constantia" panose="02030602050306030303" pitchFamily="18" charset="0"/>
              </a:rPr>
              <a:t>ИСКОВОЕ ЗАЯВЛЕНИЕ</a:t>
            </a:r>
            <a:br>
              <a:rPr lang="ru-RU" sz="2800" dirty="0">
                <a:latin typeface="Constantia" panose="02030602050306030303" pitchFamily="18" charset="0"/>
              </a:rPr>
            </a:br>
            <a:r>
              <a:rPr lang="ru-RU" sz="2800" dirty="0">
                <a:latin typeface="Constantia" panose="02030602050306030303" pitchFamily="18" charset="0"/>
              </a:rPr>
              <a:t>о взыскании неосновательного </a:t>
            </a:r>
            <a:r>
              <a:rPr lang="ru-RU" sz="2800" dirty="0" smtClean="0">
                <a:latin typeface="Constantia" panose="02030602050306030303" pitchFamily="18" charset="0"/>
              </a:rPr>
              <a:t>обогащения</a:t>
            </a:r>
            <a:r>
              <a:rPr lang="ru-RU" sz="2800" dirty="0">
                <a:latin typeface="Constantia" panose="02030602050306030303" pitchFamily="18" charset="0"/>
              </a:rPr>
              <a:t/>
            </a:r>
            <a:br>
              <a:rPr lang="ru-RU" sz="2800" dirty="0">
                <a:latin typeface="Constantia" panose="02030602050306030303" pitchFamily="18" charset="0"/>
              </a:rPr>
            </a:br>
            <a:r>
              <a:rPr lang="ru-RU" sz="2800" dirty="0">
                <a:latin typeface="Constantia" panose="02030602050306030303" pitchFamily="18" charset="0"/>
              </a:rPr>
              <a:t/>
            </a:r>
            <a:br>
              <a:rPr lang="ru-RU" sz="2800" dirty="0">
                <a:latin typeface="Constantia" panose="02030602050306030303" pitchFamily="18" charset="0"/>
              </a:rPr>
            </a:br>
            <a:endParaRPr lang="en-US" sz="2800" dirty="0">
              <a:latin typeface="Constantia" panose="0203060205030603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91" y="1172094"/>
            <a:ext cx="3823854" cy="54328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Прямоугольник 4"/>
          <p:cNvSpPr/>
          <p:nvPr/>
        </p:nvSpPr>
        <p:spPr>
          <a:xfrm>
            <a:off x="4964545" y="2462880"/>
            <a:ext cx="69531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onstantia" panose="02030602050306030303" pitchFamily="18" charset="0"/>
              </a:rPr>
              <a:t>	Подсудность</a:t>
            </a:r>
            <a:r>
              <a:rPr lang="ru-RU" dirty="0">
                <a:latin typeface="Constantia" panose="02030602050306030303" pitchFamily="18" charset="0"/>
              </a:rPr>
              <a:t>. Если неосновательное обогащение возникло в связи с осуществлением предпринимательской и иной экономической деятельности, то такой спор рассматривает арбитражный суд. В иных </a:t>
            </a:r>
            <a:r>
              <a:rPr lang="ru-RU" dirty="0" smtClean="0">
                <a:latin typeface="Constantia" panose="02030602050306030303" pitchFamily="18" charset="0"/>
              </a:rPr>
              <a:t>случаях такие споры </a:t>
            </a:r>
            <a:r>
              <a:rPr lang="ru-RU" dirty="0">
                <a:latin typeface="Constantia" panose="02030602050306030303" pitchFamily="18" charset="0"/>
              </a:rPr>
              <a:t>рассматриваются в суде общей юрисдикции. </a:t>
            </a:r>
          </a:p>
          <a:p>
            <a:r>
              <a:rPr lang="ru-RU" dirty="0" smtClean="0">
                <a:latin typeface="Constantia" panose="02030602050306030303" pitchFamily="18" charset="0"/>
              </a:rPr>
              <a:t>	Для </a:t>
            </a:r>
            <a:r>
              <a:rPr lang="ru-RU" dirty="0">
                <a:latin typeface="Constantia" panose="02030602050306030303" pitchFamily="18" charset="0"/>
              </a:rPr>
              <a:t>споров о неосновательном обогащении он составляет три года. Исковое заявление можно подать в суд в течение этого срока со дня, когда узнали о нарушении прав. </a:t>
            </a:r>
          </a:p>
          <a:p>
            <a:r>
              <a:rPr lang="ru-RU" dirty="0" smtClean="0">
                <a:latin typeface="Constantia" panose="02030602050306030303" pitchFamily="18" charset="0"/>
              </a:rPr>
              <a:t>	Подсудность</a:t>
            </a:r>
            <a:r>
              <a:rPr lang="ru-RU" dirty="0">
                <a:latin typeface="Constantia" panose="02030602050306030303" pitchFamily="18" charset="0"/>
              </a:rPr>
              <a:t>. Заявление о возврате неосновательного обогащения подаётся в суд по месту нахождения ответчика, если иное не предусмотрено договором. </a:t>
            </a:r>
          </a:p>
          <a:p>
            <a:endParaRPr lang="ru-RU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72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66960-6EB7-5543-D7E2-21C56C333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87" y="192408"/>
            <a:ext cx="11035021" cy="1132258"/>
          </a:xfrm>
        </p:spPr>
        <p:txBody>
          <a:bodyPr/>
          <a:lstStyle/>
          <a:p>
            <a:pPr algn="ctr"/>
            <a:r>
              <a:rPr lang="ru-RU" sz="2800" dirty="0">
                <a:latin typeface="Constantia" panose="02030602050306030303" pitchFamily="18" charset="0"/>
              </a:rPr>
              <a:t>ИСКОВОЕ ЗАЯВЛЕНИЕ</a:t>
            </a:r>
            <a:br>
              <a:rPr lang="ru-RU" sz="2800" dirty="0">
                <a:latin typeface="Constantia" panose="02030602050306030303" pitchFamily="18" charset="0"/>
              </a:rPr>
            </a:br>
            <a:r>
              <a:rPr lang="ru-RU" sz="2800" dirty="0">
                <a:latin typeface="Constantia" panose="02030602050306030303" pitchFamily="18" charset="0"/>
              </a:rPr>
              <a:t>о </a:t>
            </a:r>
            <a:r>
              <a:rPr lang="ru-RU" sz="2800" dirty="0" smtClean="0">
                <a:latin typeface="Constantia" panose="02030602050306030303" pitchFamily="18" charset="0"/>
              </a:rPr>
              <a:t>защите прав потребителей</a:t>
            </a:r>
            <a:r>
              <a:rPr lang="ru-RU" sz="2800" dirty="0">
                <a:latin typeface="Constantia" panose="02030602050306030303" pitchFamily="18" charset="0"/>
              </a:rPr>
              <a:t/>
            </a:r>
            <a:br>
              <a:rPr lang="ru-RU" sz="2800" dirty="0">
                <a:latin typeface="Constantia" panose="02030602050306030303" pitchFamily="18" charset="0"/>
              </a:rPr>
            </a:br>
            <a:r>
              <a:rPr lang="ru-RU" sz="2800" dirty="0">
                <a:latin typeface="Constantia" panose="02030602050306030303" pitchFamily="18" charset="0"/>
              </a:rPr>
              <a:t/>
            </a:r>
            <a:br>
              <a:rPr lang="ru-RU" sz="2800" dirty="0">
                <a:latin typeface="Constantia" panose="02030602050306030303" pitchFamily="18" charset="0"/>
              </a:rPr>
            </a:br>
            <a:endParaRPr lang="en-US" sz="2800" dirty="0">
              <a:latin typeface="Constantia" panose="0203060205030603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49" y="1085243"/>
            <a:ext cx="3926464" cy="557325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4643120" y="1615440"/>
            <a:ext cx="558800" cy="23659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5094347" y="1140000"/>
            <a:ext cx="3051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onstantia" panose="02030602050306030303" pitchFamily="18" charset="0"/>
              </a:rPr>
              <a:t>Госпошлина не взимается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01920" y="1825370"/>
            <a:ext cx="67692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onstantia" panose="02030602050306030303" pitchFamily="18" charset="0"/>
              </a:rPr>
              <a:t>Как следует из практики по спорам о защите </a:t>
            </a:r>
            <a:r>
              <a:rPr lang="ru-RU" dirty="0" smtClean="0">
                <a:latin typeface="Constantia" panose="02030602050306030303" pitchFamily="18" charset="0"/>
              </a:rPr>
              <a:t>прав потребителей</a:t>
            </a:r>
            <a:r>
              <a:rPr lang="ru-RU" dirty="0">
                <a:latin typeface="Constantia" panose="02030602050306030303" pitchFamily="18" charset="0"/>
              </a:rPr>
              <a:t>, истцы часто заявляют следующие </a:t>
            </a:r>
            <a:r>
              <a:rPr lang="ru-RU" dirty="0" smtClean="0">
                <a:latin typeface="Constantia" panose="02030602050306030303" pitchFamily="18" charset="0"/>
              </a:rPr>
              <a:t>требования:</a:t>
            </a:r>
            <a:endParaRPr lang="ru-RU" dirty="0">
              <a:latin typeface="Constantia" panose="02030602050306030303" pitchFamily="18" charset="0"/>
            </a:endParaRPr>
          </a:p>
          <a:p>
            <a:pPr algn="just"/>
            <a:r>
              <a:rPr lang="ru-RU" dirty="0">
                <a:latin typeface="Constantia" panose="02030602050306030303" pitchFamily="18" charset="0"/>
              </a:rPr>
              <a:t>    •       о взыскании уплаченной суммы за товар (например, при обнаружении недостатков товара);</a:t>
            </a:r>
          </a:p>
          <a:p>
            <a:pPr algn="just"/>
            <a:r>
              <a:rPr lang="ru-RU" dirty="0">
                <a:latin typeface="Constantia" panose="02030602050306030303" pitchFamily="18" charset="0"/>
              </a:rPr>
              <a:t>    •    об уменьшении цены за выполненную работу (оказанную услугу);</a:t>
            </a:r>
          </a:p>
          <a:p>
            <a:pPr algn="just"/>
            <a:r>
              <a:rPr lang="ru-RU" dirty="0">
                <a:latin typeface="Constantia" panose="02030602050306030303" pitchFamily="18" charset="0"/>
              </a:rPr>
              <a:t>    •    об устранении недостатков товара (работы, услуги);</a:t>
            </a:r>
          </a:p>
          <a:p>
            <a:pPr algn="just"/>
            <a:r>
              <a:rPr lang="ru-RU" dirty="0">
                <a:latin typeface="Constantia" panose="02030602050306030303" pitchFamily="18" charset="0"/>
              </a:rPr>
              <a:t>    •    о возмещении убытков (например, причиненных вследствие продажи товара ненадлежащего качества или предоставления недостоверной информации о </a:t>
            </a:r>
            <a:r>
              <a:rPr lang="ru-RU" dirty="0" smtClean="0">
                <a:latin typeface="Constantia" panose="02030602050306030303" pitchFamily="18" charset="0"/>
              </a:rPr>
              <a:t>товаре);</a:t>
            </a:r>
            <a:endParaRPr lang="ru-RU" dirty="0">
              <a:latin typeface="Constantia" panose="02030602050306030303" pitchFamily="18" charset="0"/>
            </a:endParaRPr>
          </a:p>
          <a:p>
            <a:pPr algn="just"/>
            <a:r>
              <a:rPr lang="ru-RU" dirty="0">
                <a:latin typeface="Constantia" panose="02030602050306030303" pitchFamily="18" charset="0"/>
              </a:rPr>
              <a:t>    •    о взыскании неустойки (например, при нарушении сроков устранения недостатков товара, замены товара ненадлежащего качества, выполнения работы (оказания услуги));</a:t>
            </a:r>
          </a:p>
          <a:p>
            <a:pPr algn="just"/>
            <a:r>
              <a:rPr lang="ru-RU" dirty="0">
                <a:latin typeface="Constantia" panose="02030602050306030303" pitchFamily="18" charset="0"/>
              </a:rPr>
              <a:t>    •    о компенсации морального вреда, в том числе при нарушении имущественных прав истца.</a:t>
            </a:r>
          </a:p>
        </p:txBody>
      </p:sp>
    </p:spTree>
    <p:extLst>
      <p:ext uri="{BB962C8B-B14F-4D97-AF65-F5344CB8AC3E}">
        <p14:creationId xmlns:p14="http://schemas.microsoft.com/office/powerpoint/2010/main" val="191752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 Circle">
  <a:themeElements>
    <a:clrScheme name="Custom 2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F0D4DB"/>
      </a:accent1>
      <a:accent2>
        <a:srgbClr val="DBE7F5"/>
      </a:accent2>
      <a:accent3>
        <a:srgbClr val="C9E2D6"/>
      </a:accent3>
      <a:accent4>
        <a:srgbClr val="BABAD6"/>
      </a:accent4>
      <a:accent5>
        <a:srgbClr val="F0D2BF"/>
      </a:accent5>
      <a:accent6>
        <a:srgbClr val="F3E49A"/>
      </a:accent6>
      <a:hlink>
        <a:srgbClr val="7030A0"/>
      </a:hlink>
      <a:folHlink>
        <a:srgbClr val="107573"/>
      </a:folHlink>
    </a:clrScheme>
    <a:fontScheme name="Custom 10">
      <a:majorFont>
        <a:latin typeface="Lora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 Circle_Keynote Presentation_win32_LW_V6" id="{670309C8-2C38-4CFF-82BA-AF197439C521}" vid="{43F42362-DC95-4CBA-A0A2-5C03B532E6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782DA7-86C0-4A84-A860-11A1E6E3FB6B}">
  <ds:schemaRefs>
    <ds:schemaRef ds:uri="http://schemas.microsoft.com/office/2006/metadata/properties"/>
    <ds:schemaRef ds:uri="230e9df3-be65-4c73-a93b-d1236ebd677e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16c05727-aa75-4e4a-9b5f-8a80a1165891"/>
    <ds:schemaRef ds:uri="71af3243-3dd4-4a8d-8c0d-dd76da1f02a5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83A9C388-2C06-4AF2-857C-74055069A2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6F8FCD-0A1F-4F6A-8F55-15E9E87E2E4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2283</TotalTime>
  <Words>1054</Words>
  <Application>Microsoft Office PowerPoint</Application>
  <PresentationFormat>Широкоэкранный</PresentationFormat>
  <Paragraphs>70</Paragraphs>
  <Slides>13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Constantia</vt:lpstr>
      <vt:lpstr>Lora</vt:lpstr>
      <vt:lpstr>Playfair Display Black</vt:lpstr>
      <vt:lpstr>Poppins Light</vt:lpstr>
      <vt:lpstr>Gradient Circle</vt:lpstr>
      <vt:lpstr>ЮРИДИЧЕСКАЯ КЛИНИКА ЮФ Твгу</vt:lpstr>
      <vt:lpstr>Юридическая клиника  </vt:lpstr>
      <vt:lpstr>Презентация PowerPoint</vt:lpstr>
      <vt:lpstr>ГЛАВНАЯ ЗАДАЧА</vt:lpstr>
      <vt:lpstr>Составление исковых заявлений </vt:lpstr>
      <vt:lpstr>ИСКОВОЕ ЗАЯВЛЕНИЕ о расторжении брака и разделе совместно нажитого имущества </vt:lpstr>
      <vt:lpstr>ЗАЯВЛЕНИЕ гражданина о признании несостоятельным (банкротом)  </vt:lpstr>
      <vt:lpstr>ИСКОВОЕ ЗАЯВЛЕНИЕ о взыскании неосновательного обогащения  </vt:lpstr>
      <vt:lpstr>ИСКОВОЕ ЗАЯВЛЕНИЕ о защите прав потребителей  </vt:lpstr>
      <vt:lpstr>ИСКОВОЕ ЗАЯВЛЕНИЕ о возмещении вреда, причинённого здоровью гражданина, компенсации морального вреда  </vt:lpstr>
      <vt:lpstr>ИСКОВОЕ ЗАЯВЛЕНИЕ о возмещении вреда, причинённого здоровью гражданина, компенсации морального вреда  </vt:lpstr>
      <vt:lpstr>ИСКОВОЕ ЗАЯВЛЕНИЕ о возмещении вреда, причинённого здоровью гражданина, компенсации морального вреда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ЮРИДИЧЕСКАЯ КЛИНИКА Твгу</dc:title>
  <dc:creator>Виктория</dc:creator>
  <cp:lastModifiedBy>Светлана</cp:lastModifiedBy>
  <cp:revision>27</cp:revision>
  <dcterms:created xsi:type="dcterms:W3CDTF">2024-06-26T20:20:27Z</dcterms:created>
  <dcterms:modified xsi:type="dcterms:W3CDTF">2025-09-24T06:04:45Z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