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6" r:id="rId2"/>
    <p:sldId id="314" r:id="rId3"/>
    <p:sldId id="299" r:id="rId4"/>
    <p:sldId id="306" r:id="rId5"/>
    <p:sldId id="304" r:id="rId6"/>
    <p:sldId id="315" r:id="rId7"/>
    <p:sldId id="305" r:id="rId8"/>
    <p:sldId id="303" r:id="rId9"/>
    <p:sldId id="307" r:id="rId10"/>
    <p:sldId id="311" r:id="rId11"/>
    <p:sldId id="312" r:id="rId12"/>
    <p:sldId id="313" r:id="rId13"/>
    <p:sldId id="281" r:id="rId1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91" d="100"/>
          <a:sy n="91" d="100"/>
        </p:scale>
        <p:origin x="54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 smtClean="0"/>
              <a:t>Кол-во </a:t>
            </a:r>
            <a:r>
              <a:rPr lang="ru-RU" sz="2000" dirty="0"/>
              <a:t>мировых судей, </a:t>
            </a:r>
            <a:r>
              <a:rPr lang="ru-RU" sz="2000" dirty="0" smtClean="0"/>
              <a:t>прошедших  обучение по ПК и ДПП</a:t>
            </a:r>
            <a:endParaRPr lang="ru-RU" sz="2000" dirty="0"/>
          </a:p>
        </c:rich>
      </c:tx>
      <c:layout>
        <c:manualLayout>
          <c:xMode val="edge"/>
          <c:yMode val="edge"/>
          <c:x val="0.134499341289847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5335407734666648E-2"/>
          <c:y val="9.7240353780904107E-2"/>
          <c:w val="0.95837769147634821"/>
          <c:h val="0.784907434311418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2024-2025 уч.г.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ПК</c:v>
                </c:pt>
                <c:pt idx="1">
                  <c:v>ДПП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CF-4304-8008-693CB56DE9E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2023-2024 уч.г.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ПК</c:v>
                </c:pt>
                <c:pt idx="1">
                  <c:v>ДПП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CF-4304-8008-693CB56DE9E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2022-2023 уч.г.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ПК</c:v>
                </c:pt>
                <c:pt idx="1">
                  <c:v>ДПП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15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CF-4304-8008-693CB56DE9E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87217264"/>
        <c:axId val="1187022176"/>
      </c:barChart>
      <c:catAx>
        <c:axId val="1187217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87022176"/>
        <c:crosses val="autoZero"/>
        <c:auto val="1"/>
        <c:lblAlgn val="ctr"/>
        <c:lblOffset val="100"/>
        <c:noMultiLvlLbl val="0"/>
      </c:catAx>
      <c:valAx>
        <c:axId val="11870221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187217264"/>
        <c:crosses val="autoZero"/>
        <c:crossBetween val="between"/>
      </c:valAx>
      <c:spPr>
        <a:solidFill>
          <a:schemeClr val="accent5">
            <a:lumMod val="40000"/>
            <a:lumOff val="60000"/>
          </a:schemeClr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0801269414329986"/>
          <c:y val="0.54642831281679927"/>
          <c:w val="0.32925268098353905"/>
          <c:h val="0.311012206475638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5">
        <a:lumMod val="40000"/>
        <a:lumOff val="60000"/>
      </a:schemeClr>
    </a:solidFill>
    <a:ln>
      <a:solidFill>
        <a:schemeClr val="accent5">
          <a:lumMod val="40000"/>
          <a:lumOff val="60000"/>
        </a:schemeClr>
      </a:solidFill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Общее кол-во мировых судей, прошедших обучение </a:t>
            </a:r>
          </a:p>
        </c:rich>
      </c:tx>
      <c:layout>
        <c:manualLayout>
          <c:xMode val="edge"/>
          <c:yMode val="edge"/>
          <c:x val="0.1846332458442694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3256123552854282E-2"/>
          <c:y val="0.23947392897132652"/>
          <c:w val="0.94415135608048972"/>
          <c:h val="0.631219863668360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ПК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2024-2025 уч.год</c:v>
                </c:pt>
                <c:pt idx="1">
                  <c:v>2023-2024 уч.год</c:v>
                </c:pt>
                <c:pt idx="2">
                  <c:v>2022-2023 уч.год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12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56-4A34-AE60-8087343EA45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ДПП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2024-2025 уч.год</c:v>
                </c:pt>
                <c:pt idx="1">
                  <c:v>2023-2024 уч.год</c:v>
                </c:pt>
                <c:pt idx="2">
                  <c:v>2022-2023 уч.год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</c:v>
                </c:pt>
                <c:pt idx="1">
                  <c:v>10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56-4A34-AE60-8087343EA45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2024-2025 уч.год</c:v>
                </c:pt>
                <c:pt idx="1">
                  <c:v>2023-2024 уч.год</c:v>
                </c:pt>
                <c:pt idx="2">
                  <c:v>2022-2023 уч.год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7756-4A34-AE60-8087343EA45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21769071"/>
        <c:axId val="721774479"/>
      </c:barChart>
      <c:catAx>
        <c:axId val="721769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1774479"/>
        <c:crosses val="autoZero"/>
        <c:auto val="1"/>
        <c:lblAlgn val="ctr"/>
        <c:lblOffset val="100"/>
        <c:noMultiLvlLbl val="0"/>
      </c:catAx>
      <c:valAx>
        <c:axId val="721774479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21769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81400699912510932"/>
          <c:y val="0.5895842300780868"/>
          <c:w val="0.16087489063867014"/>
          <c:h val="0.2425427487386692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5">
        <a:lumMod val="40000"/>
        <a:lumOff val="60000"/>
      </a:scheme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771843"/>
            <a:ext cx="103632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99490" y="4794191"/>
            <a:ext cx="4754311" cy="79689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540852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C6439AA3-244C-474C-97E0-4221AB68A3E5}" type="datetimeFigureOut">
              <a:rPr lang="ru-RU" smtClean="0"/>
              <a:pPr/>
              <a:t>25.03.2025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676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9AA3-244C-474C-97E0-4221AB68A3E5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C032-D685-49F6-8935-38718760D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529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9AA3-244C-474C-97E0-4221AB68A3E5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C032-D685-49F6-8935-38718760D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45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043" y="1760435"/>
            <a:ext cx="11633675" cy="475146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-52"/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-52"/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-52"/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-52"/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7" y="308441"/>
            <a:ext cx="1086668" cy="10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6568"/>
            <a:ext cx="12192000" cy="26514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674976" y="262575"/>
            <a:ext cx="9678824" cy="1325563"/>
          </a:xfrm>
        </p:spPr>
        <p:txBody>
          <a:bodyPr>
            <a:normAutofit/>
          </a:bodyPr>
          <a:lstStyle>
            <a:lvl1pPr>
              <a:defRPr sz="24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21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77" y="297236"/>
            <a:ext cx="455216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81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74976" y="262575"/>
            <a:ext cx="9678824" cy="1325563"/>
          </a:xfrm>
        </p:spPr>
        <p:txBody>
          <a:bodyPr>
            <a:normAutofit/>
          </a:bodyPr>
          <a:lstStyle>
            <a:lvl1pPr>
              <a:defRPr sz="24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  <a:lvl2pPr>
              <a:defRPr>
                <a:latin typeface="Montserrat" panose="00000500000000000000" pitchFamily="2" charset="-52"/>
              </a:defRPr>
            </a:lvl2pPr>
            <a:lvl3pPr>
              <a:defRPr>
                <a:latin typeface="Montserrat" panose="00000500000000000000" pitchFamily="2" charset="-52"/>
              </a:defRPr>
            </a:lvl3pPr>
            <a:lvl4pPr>
              <a:defRPr>
                <a:latin typeface="Montserrat" panose="00000500000000000000" pitchFamily="2" charset="-52"/>
              </a:defRPr>
            </a:lvl4pPr>
            <a:lvl5pPr>
              <a:defRPr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  <a:lvl2pPr>
              <a:defRPr>
                <a:latin typeface="Montserrat" panose="00000500000000000000" pitchFamily="2" charset="-52"/>
              </a:defRPr>
            </a:lvl2pPr>
            <a:lvl3pPr>
              <a:defRPr>
                <a:latin typeface="Montserrat" panose="00000500000000000000" pitchFamily="2" charset="-52"/>
              </a:defRPr>
            </a:lvl3pPr>
            <a:lvl4pPr>
              <a:defRPr>
                <a:latin typeface="Montserrat" panose="00000500000000000000" pitchFamily="2" charset="-52"/>
              </a:defRPr>
            </a:lvl4pPr>
            <a:lvl5pPr>
              <a:defRPr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7" y="308441"/>
            <a:ext cx="1086668" cy="10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6568"/>
            <a:ext cx="12192000" cy="26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69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Montserrat" panose="00000500000000000000" pitchFamily="2" charset="-5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  <a:lvl2pPr>
              <a:defRPr>
                <a:latin typeface="Montserrat" panose="00000500000000000000" pitchFamily="2" charset="-52"/>
              </a:defRPr>
            </a:lvl2pPr>
            <a:lvl3pPr>
              <a:defRPr>
                <a:latin typeface="Montserrat" panose="00000500000000000000" pitchFamily="2" charset="-52"/>
              </a:defRPr>
            </a:lvl3pPr>
            <a:lvl4pPr>
              <a:defRPr>
                <a:latin typeface="Montserrat" panose="00000500000000000000" pitchFamily="2" charset="-52"/>
              </a:defRPr>
            </a:lvl4pPr>
            <a:lvl5pPr>
              <a:defRPr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Montserrat" panose="00000500000000000000" pitchFamily="2" charset="-5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  <a:lvl2pPr>
              <a:defRPr>
                <a:latin typeface="Montserrat" panose="00000500000000000000" pitchFamily="2" charset="-52"/>
              </a:defRPr>
            </a:lvl2pPr>
            <a:lvl3pPr>
              <a:defRPr>
                <a:latin typeface="Montserrat" panose="00000500000000000000" pitchFamily="2" charset="-52"/>
              </a:defRPr>
            </a:lvl3pPr>
            <a:lvl4pPr>
              <a:defRPr>
                <a:latin typeface="Montserrat" panose="00000500000000000000" pitchFamily="2" charset="-52"/>
              </a:defRPr>
            </a:lvl4pPr>
            <a:lvl5pPr>
              <a:defRPr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7" y="308441"/>
            <a:ext cx="1086668" cy="10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6568"/>
            <a:ext cx="12192000" cy="265142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674976" y="262575"/>
            <a:ext cx="9678824" cy="1325563"/>
          </a:xfrm>
        </p:spPr>
        <p:txBody>
          <a:bodyPr>
            <a:normAutofit/>
          </a:bodyPr>
          <a:lstStyle>
            <a:lvl1pPr>
              <a:defRPr sz="24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241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7" y="308441"/>
            <a:ext cx="1086668" cy="1080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674976" y="262575"/>
            <a:ext cx="9678824" cy="1325563"/>
          </a:xfrm>
        </p:spPr>
        <p:txBody>
          <a:bodyPr>
            <a:normAutofit/>
          </a:bodyPr>
          <a:lstStyle>
            <a:lvl1pPr>
              <a:defRPr sz="24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6568"/>
            <a:ext cx="12192000" cy="26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82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6568"/>
            <a:ext cx="12192000" cy="26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8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4101" y="457200"/>
            <a:ext cx="3757924" cy="1600200"/>
          </a:xfrm>
        </p:spPr>
        <p:txBody>
          <a:bodyPr anchor="b">
            <a:normAutofit/>
          </a:bodyPr>
          <a:lstStyle>
            <a:lvl1pPr>
              <a:defRPr sz="24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>
                <a:latin typeface="Montserrat" panose="00000500000000000000" pitchFamily="2" charset="-52"/>
              </a:defRPr>
            </a:lvl1pPr>
            <a:lvl2pPr>
              <a:defRPr sz="2800">
                <a:latin typeface="Montserrat" panose="00000500000000000000" pitchFamily="2" charset="-52"/>
              </a:defRPr>
            </a:lvl2pPr>
            <a:lvl3pPr>
              <a:defRPr sz="2400">
                <a:latin typeface="Montserrat" panose="00000500000000000000" pitchFamily="2" charset="-52"/>
              </a:defRPr>
            </a:lvl3pPr>
            <a:lvl4pPr>
              <a:defRPr sz="2000">
                <a:latin typeface="Montserrat" panose="00000500000000000000" pitchFamily="2" charset="-52"/>
              </a:defRPr>
            </a:lvl4pPr>
            <a:lvl5pPr>
              <a:defRPr sz="2000">
                <a:latin typeface="Montserrat" panose="00000500000000000000" pitchFamily="2" charset="-5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4100" y="2057400"/>
            <a:ext cx="3757925" cy="3811588"/>
          </a:xfrm>
        </p:spPr>
        <p:txBody>
          <a:bodyPr/>
          <a:lstStyle>
            <a:lvl1pPr marL="0" indent="0">
              <a:buNone/>
              <a:defRPr sz="1600">
                <a:latin typeface="Montserrat" panose="00000500000000000000" pitchFamily="2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7" y="109084"/>
            <a:ext cx="700531" cy="6962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6568"/>
            <a:ext cx="12192000" cy="26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9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9AA3-244C-474C-97E0-4221AB68A3E5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C032-D685-49F6-8935-38718760D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744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9AA3-244C-474C-97E0-4221AB68A3E5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8C032-D685-49F6-8935-38718760D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77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utube.ru/video/8ae44c067b5b7551ce553fce7502309b/?r=wm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wall-191105701_15083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540" y="966717"/>
            <a:ext cx="11714672" cy="31825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000" b="1" dirty="0" smtClean="0"/>
              <a:t> </a:t>
            </a:r>
            <a:r>
              <a:rPr lang="ru-RU" b="1" dirty="0" smtClean="0"/>
              <a:t>ОТЧЕТ лаборатории </a:t>
            </a:r>
            <a:r>
              <a:rPr lang="ru-RU" sz="5300" b="1" dirty="0"/>
              <a:t>инновационных</a:t>
            </a:r>
            <a:r>
              <a:rPr lang="ru-RU" b="1" dirty="0"/>
              <a:t> методов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обучения юристов </a:t>
            </a:r>
            <a:br>
              <a:rPr lang="ru-RU" b="1" dirty="0" smtClean="0"/>
            </a:br>
            <a:r>
              <a:rPr lang="ru-RU" b="1" dirty="0" smtClean="0"/>
              <a:t>за 1 полугодие 2024-2025 </a:t>
            </a:r>
            <a:r>
              <a:rPr lang="ru-RU" b="1" dirty="0" err="1"/>
              <a:t>уч.г</a:t>
            </a:r>
            <a:r>
              <a:rPr lang="ru-RU" b="1" dirty="0"/>
              <a:t>.</a:t>
            </a:r>
            <a:endParaRPr lang="ru-RU" sz="5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39312" y="4212154"/>
            <a:ext cx="6206196" cy="1817709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1800" dirty="0"/>
              <a:t>к.ю.н., </a:t>
            </a:r>
            <a:r>
              <a:rPr lang="ru-RU" sz="1800" dirty="0" smtClean="0"/>
              <a:t>доцент, зав. кафедрой экологического права и правого обеспечения профессиональной деятельности ТвГУ                                                  Васильчук Юлия Владимировна</a:t>
            </a:r>
          </a:p>
          <a:p>
            <a:pPr>
              <a:lnSpc>
                <a:spcPct val="100000"/>
              </a:lnSpc>
            </a:pPr>
            <a:r>
              <a:rPr lang="ru-RU" sz="1800" dirty="0" smtClean="0"/>
              <a:t>вед. </a:t>
            </a:r>
            <a:r>
              <a:rPr lang="ru-RU" sz="1800" dirty="0" err="1" smtClean="0"/>
              <a:t>документовед</a:t>
            </a:r>
            <a:r>
              <a:rPr lang="ru-RU" sz="1800" dirty="0" smtClean="0"/>
              <a:t> лаборатории                    Коршикова Татьяна Николаевна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68018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8067" y="126728"/>
            <a:ext cx="103265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Методическая и консультативная  работа по внедрению в образовательный процесс  преподавателями юридического факультета  интерактивных методик  обучения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353684" y="1684182"/>
            <a:ext cx="9144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2591459"/>
            <a:ext cx="5095875" cy="4104770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45721" y="1323834"/>
            <a:ext cx="10846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На сайте </a:t>
            </a:r>
            <a:r>
              <a:rPr lang="ru-RU" b="1" dirty="0" smtClean="0"/>
              <a:t>лаборатории инновационных методов обучения юристов</a:t>
            </a:r>
            <a:r>
              <a:rPr lang="ru-RU" dirty="0" smtClean="0"/>
              <a:t> юридического факультета в разделе </a:t>
            </a:r>
            <a:r>
              <a:rPr lang="ru-RU" b="1" dirty="0" smtClean="0"/>
              <a:t>«Образовательные технологии» </a:t>
            </a:r>
            <a:r>
              <a:rPr lang="ru-RU" dirty="0" smtClean="0"/>
              <a:t>размещены методические материалы: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рекомендуемые современные образовательные технологии;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цифровые технологии в образовательном процессе и др.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6431" r="19466" b="7258"/>
          <a:stretch/>
        </p:blipFill>
        <p:spPr>
          <a:xfrm>
            <a:off x="6649349" y="2591459"/>
            <a:ext cx="5238750" cy="4104770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Стрелка вправо 10"/>
          <p:cNvSpPr/>
          <p:nvPr/>
        </p:nvSpPr>
        <p:spPr>
          <a:xfrm>
            <a:off x="5762625" y="4067175"/>
            <a:ext cx="714375" cy="6858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41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7"/>
          <p:cNvSpPr/>
          <p:nvPr/>
        </p:nvSpPr>
        <p:spPr>
          <a:xfrm>
            <a:off x="353683" y="1684182"/>
            <a:ext cx="108783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973933" y="377309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84205" y="160338"/>
            <a:ext cx="103632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Практика </a:t>
            </a:r>
            <a:r>
              <a:rPr lang="ru-RU" sz="2400" dirty="0"/>
              <a:t>использования интерактивных методов </a:t>
            </a:r>
            <a:r>
              <a:rPr lang="ru-RU" sz="2400" dirty="0" smtClean="0"/>
              <a:t>обучения студентов:</a:t>
            </a:r>
          </a:p>
          <a:p>
            <a:endParaRPr lang="ru-RU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/>
              <a:t>Дисциплина </a:t>
            </a:r>
            <a:r>
              <a:rPr lang="ru-RU" b="1" dirty="0"/>
              <a:t>«Уголовный процесс» (Яковлева Н.Г., </a:t>
            </a:r>
            <a:r>
              <a:rPr lang="ru-RU" b="1" dirty="0" err="1"/>
              <a:t>к.ю.н</a:t>
            </a:r>
            <a:r>
              <a:rPr lang="ru-RU" b="1" dirty="0"/>
              <a:t>., доцент кафедры уголовного права и процесса</a:t>
            </a:r>
            <a:r>
              <a:rPr lang="ru-RU" b="1" dirty="0" smtClean="0"/>
              <a:t>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/>
              <a:t>Дисциплина «Право социального обеспечения»(</a:t>
            </a:r>
            <a:r>
              <a:rPr lang="ru-RU" b="1" dirty="0" err="1"/>
              <a:t>Афтахова</a:t>
            </a:r>
            <a:r>
              <a:rPr lang="ru-RU" b="1" dirty="0"/>
              <a:t> А.В., </a:t>
            </a:r>
            <a:r>
              <a:rPr lang="ru-RU" b="1" dirty="0" err="1"/>
              <a:t>к.филос.н</a:t>
            </a:r>
            <a:r>
              <a:rPr lang="ru-RU" b="1" dirty="0"/>
              <a:t>., доцент кафедры экологического права и правового обеспечения профессиональной деятельности</a:t>
            </a:r>
            <a:r>
              <a:rPr lang="ru-RU" b="1" dirty="0" smtClean="0"/>
              <a:t>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 smtClean="0"/>
              <a:t>Дисциплина </a:t>
            </a:r>
            <a:r>
              <a:rPr lang="ru-RU" b="1" dirty="0"/>
              <a:t>«Товарная номенклатура ВЭД» (Сладкова А.А., </a:t>
            </a:r>
            <a:r>
              <a:rPr lang="ru-RU" b="1" dirty="0" err="1"/>
              <a:t>к.филос.н</a:t>
            </a:r>
            <a:r>
              <a:rPr lang="ru-RU" b="1" dirty="0"/>
              <a:t>., доцент кафедры экологического права и правового обеспечения профессиональной деятельности</a:t>
            </a:r>
            <a:r>
              <a:rPr lang="ru-RU" b="1" dirty="0" smtClean="0"/>
              <a:t>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/>
              <a:t>Дисциплина «Правила заполнения ГТД и электронное декларирование» (</a:t>
            </a:r>
            <a:r>
              <a:rPr lang="ru-RU" b="1" dirty="0" err="1"/>
              <a:t>Огаркова</a:t>
            </a:r>
            <a:r>
              <a:rPr lang="ru-RU" b="1" dirty="0"/>
              <a:t> Н.О., старший преподаватель кафедры экологического права и правового обеспечения профессиональной деятельности</a:t>
            </a:r>
            <a:r>
              <a:rPr lang="ru-RU" b="1" dirty="0" smtClean="0"/>
              <a:t>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/>
              <a:t>Дисциплина «Правовые основы журналистики» (Сапронова Т.П., </a:t>
            </a:r>
            <a:r>
              <a:rPr lang="ru-RU" b="1" dirty="0" err="1"/>
              <a:t>к.ю.н</a:t>
            </a:r>
            <a:r>
              <a:rPr lang="ru-RU" b="1" dirty="0"/>
              <a:t>., доцент кафедры экологического права и правового обеспечения профессиональной деятельности</a:t>
            </a:r>
            <a:r>
              <a:rPr lang="ru-RU" b="1" dirty="0" smtClean="0"/>
              <a:t>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 smtClean="0"/>
              <a:t>Дисциплина «Применение </a:t>
            </a:r>
            <a:r>
              <a:rPr lang="ru-RU" b="1" dirty="0"/>
              <a:t>экологического законодательства в деятельности таможенных органов» </a:t>
            </a:r>
            <a:r>
              <a:rPr lang="ru-RU" b="1" dirty="0" smtClean="0"/>
              <a:t>(</a:t>
            </a:r>
            <a:r>
              <a:rPr lang="ru-RU" b="1" dirty="0" err="1" smtClean="0"/>
              <a:t>Васильчук</a:t>
            </a:r>
            <a:r>
              <a:rPr lang="ru-RU" b="1" dirty="0" smtClean="0"/>
              <a:t> Ю.В., зав</a:t>
            </a:r>
            <a:r>
              <a:rPr lang="ru-RU" b="1" dirty="0"/>
              <a:t>. </a:t>
            </a:r>
            <a:r>
              <a:rPr lang="ru-RU" b="1" dirty="0" smtClean="0"/>
              <a:t>каф. </a:t>
            </a:r>
            <a:r>
              <a:rPr lang="ru-RU" b="1" dirty="0"/>
              <a:t>экологического права и правового обеспечения профессиональной </a:t>
            </a:r>
            <a:r>
              <a:rPr lang="ru-RU" b="1" dirty="0" smtClean="0"/>
              <a:t>деятельности).</a:t>
            </a:r>
            <a:endParaRPr lang="ru-RU" dirty="0"/>
          </a:p>
          <a:p>
            <a:pPr algn="just"/>
            <a:r>
              <a:rPr lang="ru-RU" sz="4400" b="1" dirty="0" smtClean="0">
                <a:solidFill>
                  <a:srgbClr val="FF0000"/>
                </a:solidFill>
              </a:rPr>
              <a:t>! </a:t>
            </a:r>
            <a:r>
              <a:rPr lang="ru-RU" sz="2400" b="1" kern="600" dirty="0" smtClean="0"/>
              <a:t>За отчетный период отсутствуют новые материалы об использовании интерактивных </a:t>
            </a:r>
            <a:r>
              <a:rPr lang="ru-RU" sz="2400" b="1" kern="600" dirty="0" smtClean="0"/>
              <a:t>методик обучения преподавателями </a:t>
            </a:r>
            <a:r>
              <a:rPr lang="ru-RU" sz="2400" b="1" kern="600" dirty="0" smtClean="0"/>
              <a:t>юридического </a:t>
            </a:r>
            <a:r>
              <a:rPr lang="ru-RU" sz="2400" b="1" kern="600" dirty="0" smtClean="0"/>
              <a:t>факультета    необходимо </a:t>
            </a:r>
            <a:r>
              <a:rPr lang="ru-RU" sz="2400" b="1" kern="600" dirty="0" smtClean="0"/>
              <a:t>активизировать работу по данному направлению.</a:t>
            </a:r>
            <a:endParaRPr lang="ru-RU" dirty="0"/>
          </a:p>
        </p:txBody>
      </p:sp>
      <p:sp>
        <p:nvSpPr>
          <p:cNvPr id="5" name="AutoShape 3" descr="https://law.tversu.ru/rails/active_storage/blobs/redirect/eyJfcmFpbHMiOnsibWVzc2FnZSI6IkJBaHBBbldDIiwiZXhwIjpudWxsLCJwdXIiOiJibG9iX2lkIn19--b021eea086d6a4dcbcea6679fbb69095e0a7a8e5/content_MicrosoftTeams-image_(3)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law.tversu.ru/rails/active_storage/blobs/redirect/eyJfcmFpbHMiOnsibWVzc2FnZSI6IkJBaHBBbmFDIiwiZXhwIjpudWxsLCJwdXIiOiJibG9iX2lkIn19--b7259b9e666aa127bc1722087dc7a3c6d2c32036/content_MicrosoftTeams-image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law.tversu.ru/rails/active_storage/blobs/redirect/eyJfcmFpbHMiOnsibWVzc2FnZSI6IkJBaHBBblNDIiwiZXhwIjpudWxsLCJwdXIiOiJibG9iX2lkIn19--1772c763e347c1158b7daf409c999dc4c8ac89e8/content_MicrosoftTeams-image_(2)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Стрелка вправо с вырезом 9"/>
          <p:cNvSpPr/>
          <p:nvPr/>
        </p:nvSpPr>
        <p:spPr>
          <a:xfrm>
            <a:off x="3276371" y="5890651"/>
            <a:ext cx="474453" cy="86264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7"/>
          <p:cNvSpPr/>
          <p:nvPr/>
        </p:nvSpPr>
        <p:spPr>
          <a:xfrm>
            <a:off x="397875" y="1441866"/>
            <a:ext cx="75181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800225" y="348444"/>
            <a:ext cx="107971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Информационное </a:t>
            </a:r>
            <a:r>
              <a:rPr lang="ru-RU" sz="2400" b="1" dirty="0" smtClean="0"/>
              <a:t>сопровождение</a:t>
            </a:r>
          </a:p>
          <a:p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00225" y="1684182"/>
            <a:ext cx="1010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561381" y="727939"/>
            <a:ext cx="104465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Освещение в СМИ  актуальных вопросов в сфере охраны окружающей </a:t>
            </a:r>
            <a:r>
              <a:rPr lang="ru-RU" sz="2000" dirty="0" smtClean="0"/>
              <a:t>среды и </a:t>
            </a:r>
            <a:r>
              <a:rPr lang="ru-RU" sz="2000" dirty="0"/>
              <a:t>формирования экологической культуры детей и </a:t>
            </a:r>
            <a:r>
              <a:rPr lang="ru-RU" sz="2000" dirty="0" smtClean="0"/>
              <a:t>молодежи.</a:t>
            </a:r>
          </a:p>
          <a:p>
            <a:pPr algn="just"/>
            <a:r>
              <a:rPr lang="ru-RU" sz="2000" dirty="0" err="1" smtClean="0"/>
              <a:t>Ю.В.Васильчук</a:t>
            </a:r>
            <a:r>
              <a:rPr lang="ru-RU" sz="2000" dirty="0" smtClean="0"/>
              <a:t>  </a:t>
            </a:r>
            <a:r>
              <a:rPr lang="ru-RU" sz="2000" dirty="0" smtClean="0"/>
              <a:t>14.10.2024 года приняла участие в программе «Тема дня» совместно с Тверской природоохранной прокуратурой, на которой обсуждались следующие вопросы: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Экологическое просвещение и экологическая культура молодежи;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Социально-экологические проекты с участием студентов юридического факультета </a:t>
            </a:r>
            <a:r>
              <a:rPr lang="ru-RU" sz="2000" dirty="0" err="1" smtClean="0"/>
              <a:t>ТвГУ</a:t>
            </a:r>
            <a:r>
              <a:rPr lang="ru-RU" sz="2000" dirty="0" smtClean="0"/>
              <a:t>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Роль особо охраняемых территорий Тверской области в развитии экологического туризма».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2" y="3651349"/>
            <a:ext cx="6747158" cy="31177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39156" y="3977751"/>
            <a:ext cx="48670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://rutube.ru/video/8ae44c067b5b7551ce553fce7502309b/?</a:t>
            </a:r>
            <a:r>
              <a:rPr lang="en-US" dirty="0" smtClean="0">
                <a:hlinkClick r:id="rId3"/>
              </a:rPr>
              <a:t>r=wm</a:t>
            </a:r>
            <a:r>
              <a:rPr lang="ru-RU" dirty="0" smtClean="0"/>
              <a:t>  </a:t>
            </a:r>
          </a:p>
          <a:p>
            <a:endParaRPr lang="ru-RU" dirty="0" smtClean="0"/>
          </a:p>
          <a:p>
            <a:r>
              <a:rPr lang="en-US" dirty="0">
                <a:hlinkClick r:id="rId3"/>
              </a:rPr>
              <a:t>https://law.tversu.ru</a:t>
            </a:r>
            <a:r>
              <a:rPr lang="en-US" dirty="0" smtClean="0">
                <a:hlinkClick r:id="rId3"/>
              </a:rPr>
              <a:t>/</a:t>
            </a:r>
            <a:endParaRPr lang="ru-RU" dirty="0" smtClean="0">
              <a:hlinkClick r:id="rId3"/>
            </a:endParaRPr>
          </a:p>
          <a:p>
            <a:endParaRPr lang="ru-RU" dirty="0">
              <a:hlinkClick r:id="rId3"/>
            </a:endParaRPr>
          </a:p>
          <a:p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vk.com/wall-191105701_15083</a:t>
            </a: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397876" y="3199847"/>
            <a:ext cx="827076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561381" y="3199847"/>
            <a:ext cx="10630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Размещение информации о лаборатории на сайте юридического факультета и в социальной сети «</a:t>
            </a:r>
            <a:r>
              <a:rPr lang="ru-RU" sz="1600" dirty="0" err="1" smtClean="0"/>
              <a:t>ВКонтакте</a:t>
            </a:r>
            <a:r>
              <a:rPr lang="ru-RU" sz="1600" dirty="0" smtClean="0"/>
              <a:t>»: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8295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4026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4025" y="323761"/>
            <a:ext cx="10248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ea typeface="Times New Roman" panose="02020603050405020304" pitchFamily="18" charset="0"/>
              </a:rPr>
              <a:t>ОСНОВНЫЕ  </a:t>
            </a:r>
            <a:r>
              <a:rPr lang="ru-RU" sz="2800" b="1" dirty="0">
                <a:ea typeface="Times New Roman" panose="02020603050405020304" pitchFamily="18" charset="0"/>
              </a:rPr>
              <a:t>НАПРАВЛЕНИЯХ ДЕЯТЕЛЬНОСТИ  ЛАБОРАТОРИИ</a:t>
            </a:r>
            <a:endParaRPr lang="ru-RU" sz="2800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ea typeface="Times New Roman" panose="02020603050405020304" pitchFamily="18" charset="0"/>
              </a:rPr>
              <a:t> «ИННОВАЦИОННЫЕ  МЕТОДЫ ОБУЧЕНИЯ ЮРИСТОВ»</a:t>
            </a:r>
            <a:endParaRPr lang="ru-RU" sz="2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552091" y="1697269"/>
            <a:ext cx="5124090" cy="1233577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Реализация </a:t>
            </a:r>
            <a:r>
              <a:rPr lang="ru-RU" b="1" dirty="0">
                <a:solidFill>
                  <a:schemeClr val="tx1"/>
                </a:solidFill>
              </a:rPr>
              <a:t>проекта «Инновационные технологии в экологическом образовании юристов»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52090" y="3427884"/>
            <a:ext cx="5124091" cy="1337094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Внедрение </a:t>
            </a:r>
            <a:r>
              <a:rPr lang="ru-RU" b="1" dirty="0">
                <a:solidFill>
                  <a:schemeClr val="tx1"/>
                </a:solidFill>
              </a:rPr>
              <a:t>в учебный процесс инновационных методов обучения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52090" y="5240546"/>
            <a:ext cx="5124091" cy="1125748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Организация </a:t>
            </a:r>
            <a:r>
              <a:rPr lang="ru-RU" b="1" dirty="0">
                <a:solidFill>
                  <a:schemeClr val="tx1"/>
                </a:solidFill>
              </a:rPr>
              <a:t>и проведение курсов повышения квалификации и профессиональной переподготовки мировых судей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426679" y="1693366"/>
            <a:ext cx="5055079" cy="1237480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Участие </a:t>
            </a:r>
            <a:r>
              <a:rPr lang="ru-RU" b="1" dirty="0">
                <a:solidFill>
                  <a:schemeClr val="tx1"/>
                </a:solidFill>
              </a:rPr>
              <a:t>в </a:t>
            </a:r>
            <a:r>
              <a:rPr lang="ru-RU" b="1" dirty="0" err="1">
                <a:solidFill>
                  <a:schemeClr val="tx1"/>
                </a:solidFill>
              </a:rPr>
              <a:t>профориентационной</a:t>
            </a:r>
            <a:r>
              <a:rPr lang="ru-RU" b="1" dirty="0">
                <a:solidFill>
                  <a:schemeClr val="tx1"/>
                </a:solidFill>
              </a:rPr>
              <a:t> работе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6426679" y="3427884"/>
            <a:ext cx="5055079" cy="1337094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Взаимодействие </a:t>
            </a:r>
            <a:r>
              <a:rPr lang="ru-RU" b="1" dirty="0">
                <a:solidFill>
                  <a:schemeClr val="tx1"/>
                </a:solidFill>
              </a:rPr>
              <a:t>с органами государственной власти, органами местного самоуправления, общественными организациями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426680" y="5240546"/>
            <a:ext cx="5055078" cy="1125748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!</a:t>
            </a:r>
            <a:r>
              <a:rPr lang="ru-RU" b="1" dirty="0"/>
              <a:t> </a:t>
            </a:r>
            <a:r>
              <a:rPr lang="ru-RU" b="1" dirty="0" smtClean="0"/>
              <a:t>   </a:t>
            </a:r>
            <a:r>
              <a:rPr lang="ru-RU" b="1" dirty="0" smtClean="0">
                <a:solidFill>
                  <a:schemeClr val="tx1"/>
                </a:solidFill>
              </a:rPr>
              <a:t>Законотворческая </a:t>
            </a:r>
            <a:r>
              <a:rPr lang="ru-RU" b="1" dirty="0">
                <a:solidFill>
                  <a:schemeClr val="tx1"/>
                </a:solidFill>
              </a:rPr>
              <a:t>инициатива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9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3902" y="1457864"/>
            <a:ext cx="119303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Реализация проекта  «Инновационные технологии в экологическом образовании юристов</a:t>
            </a:r>
            <a:r>
              <a:rPr lang="ru-RU" dirty="0" smtClean="0"/>
              <a:t>»: </a:t>
            </a:r>
          </a:p>
          <a:p>
            <a:pPr marL="534988" indent="-534988">
              <a:buFont typeface="Wingdings" panose="05000000000000000000" pitchFamily="2" charset="2"/>
              <a:buChar char="Ø"/>
            </a:pPr>
            <a:r>
              <a:rPr lang="ru-RU" dirty="0" smtClean="0"/>
              <a:t>организация </a:t>
            </a:r>
            <a:r>
              <a:rPr lang="ru-RU" dirty="0"/>
              <a:t>участия студентов юридического факультета </a:t>
            </a:r>
            <a:r>
              <a:rPr lang="ru-RU" dirty="0" smtClean="0"/>
              <a:t>в экологических </a:t>
            </a:r>
            <a:r>
              <a:rPr lang="ru-RU" dirty="0"/>
              <a:t>проектах и иных мероприятиях, связанных с формированием экологической культуры и направленных на охрану окружающей </a:t>
            </a:r>
            <a:r>
              <a:rPr lang="ru-RU" dirty="0" smtClean="0"/>
              <a:t>среды;</a:t>
            </a:r>
          </a:p>
          <a:p>
            <a:pPr marL="534988" indent="-534988" algn="just">
              <a:buFont typeface="Wingdings" panose="05000000000000000000" pitchFamily="2" charset="2"/>
              <a:buChar char="Ø"/>
            </a:pPr>
            <a:r>
              <a:rPr lang="ru-RU" dirty="0" smtClean="0"/>
              <a:t>организация </a:t>
            </a:r>
            <a:r>
              <a:rPr lang="ru-RU" dirty="0"/>
              <a:t>взаимодействия с органами государственной власти, органами местного самоуправления, общественными </a:t>
            </a:r>
            <a:r>
              <a:rPr lang="ru-RU" dirty="0" smtClean="0"/>
              <a:t>объединениями  </a:t>
            </a:r>
            <a:r>
              <a:rPr lang="ru-RU" dirty="0"/>
              <a:t>с целью </a:t>
            </a:r>
            <a:r>
              <a:rPr lang="ru-RU" dirty="0" smtClean="0"/>
              <a:t>участия </a:t>
            </a:r>
            <a:r>
              <a:rPr lang="ru-RU" dirty="0" smtClean="0"/>
              <a:t>в научных, </a:t>
            </a:r>
            <a:r>
              <a:rPr lang="ru-RU" dirty="0"/>
              <a:t>социально-практически значимых мероприятиях, направленных на улучшение экологической обстановки в Тверской области, формирование экологической культуры </a:t>
            </a:r>
            <a:r>
              <a:rPr lang="ru-RU" dirty="0" smtClean="0"/>
              <a:t>населения; </a:t>
            </a:r>
          </a:p>
          <a:p>
            <a:pPr marL="534988" indent="-534988">
              <a:buFont typeface="Wingdings" panose="05000000000000000000" pitchFamily="2" charset="2"/>
              <a:buChar char="Ø"/>
            </a:pPr>
            <a:r>
              <a:rPr lang="ru-RU" dirty="0" smtClean="0"/>
              <a:t>разработка </a:t>
            </a:r>
            <a:r>
              <a:rPr lang="ru-RU" dirty="0"/>
              <a:t>и проведение  экологических уроков в общеобразовательных учреждениях Тверской области.</a:t>
            </a:r>
          </a:p>
          <a:p>
            <a:endParaRPr lang="ru-RU" dirty="0"/>
          </a:p>
          <a:p>
            <a:pPr marL="342900" indent="-342900" algn="just">
              <a:buFontTx/>
              <a:buAutoNum type="arabicPeriod" startAt="2"/>
            </a:pPr>
            <a:r>
              <a:rPr lang="ru-RU" dirty="0" smtClean="0"/>
              <a:t>Методическое </a:t>
            </a:r>
            <a:r>
              <a:rPr lang="ru-RU" dirty="0"/>
              <a:t>обеспечение и организация проведения профессиональной переподготовки и повышения квалификации мировых судей Тверской </a:t>
            </a:r>
            <a:r>
              <a:rPr lang="ru-RU" dirty="0" smtClean="0"/>
              <a:t>области.</a:t>
            </a:r>
          </a:p>
          <a:p>
            <a:pPr marL="342900" indent="-342900" algn="just">
              <a:buFontTx/>
              <a:buAutoNum type="arabicPeriod" startAt="2"/>
            </a:pPr>
            <a:r>
              <a:rPr lang="ru-RU" dirty="0" smtClean="0"/>
              <a:t>Методическая </a:t>
            </a:r>
            <a:r>
              <a:rPr lang="ru-RU" dirty="0"/>
              <a:t>и консультативная  работа по внедрению в образовательный процесс  преподавателями юридического факультета  интерактивных методик  </a:t>
            </a:r>
            <a:r>
              <a:rPr lang="ru-RU" dirty="0" smtClean="0"/>
              <a:t>обучения.</a:t>
            </a:r>
          </a:p>
          <a:p>
            <a:pPr marL="342900" indent="-342900" algn="just">
              <a:buFontTx/>
              <a:buAutoNum type="arabicPeriod" startAt="2"/>
            </a:pPr>
            <a:r>
              <a:rPr lang="ru-RU" dirty="0" smtClean="0"/>
              <a:t>Информационное сопровождение:</a:t>
            </a:r>
          </a:p>
          <a:p>
            <a:pPr marL="534988" indent="-534988" algn="just">
              <a:buFont typeface="Wingdings" panose="05000000000000000000" pitchFamily="2" charset="2"/>
              <a:buChar char="Ø"/>
            </a:pPr>
            <a:r>
              <a:rPr lang="ru-RU" dirty="0" smtClean="0"/>
              <a:t>Размещение </a:t>
            </a:r>
            <a:r>
              <a:rPr lang="ru-RU" dirty="0"/>
              <a:t>информации о работе лаборатории на сайте юридического факультета </a:t>
            </a:r>
            <a:r>
              <a:rPr lang="ru-RU" dirty="0" err="1"/>
              <a:t>ТвГУ</a:t>
            </a:r>
            <a:r>
              <a:rPr lang="ru-RU" dirty="0"/>
              <a:t>, в социальных </a:t>
            </a:r>
            <a:r>
              <a:rPr lang="ru-RU" dirty="0" smtClean="0"/>
              <a:t>сетях;</a:t>
            </a:r>
          </a:p>
          <a:p>
            <a:pPr marL="534988" indent="-534988" algn="just">
              <a:buFont typeface="Wingdings" panose="05000000000000000000" pitchFamily="2" charset="2"/>
              <a:buChar char="Ø"/>
            </a:pPr>
            <a:r>
              <a:rPr lang="ru-RU" dirty="0"/>
              <a:t>Освещение в СМИ  актуальных вопросов </a:t>
            </a:r>
            <a:r>
              <a:rPr lang="ru-RU" dirty="0" smtClean="0"/>
              <a:t>охраны </a:t>
            </a:r>
            <a:r>
              <a:rPr lang="ru-RU" dirty="0"/>
              <a:t>окружающей </a:t>
            </a:r>
            <a:r>
              <a:rPr lang="ru-RU" dirty="0" smtClean="0"/>
              <a:t>среды с целью экологического просвещения и повышения уровня экологической культуры.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47645" y="405441"/>
            <a:ext cx="1037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ПЛАН РАБОТЫ</a:t>
            </a:r>
            <a:endParaRPr lang="ru-RU" sz="2400" dirty="0"/>
          </a:p>
          <a:p>
            <a:pPr algn="ctr"/>
            <a:r>
              <a:rPr lang="ru-RU" sz="2400" b="1" dirty="0"/>
              <a:t>лаборатории инновационных методов обучения </a:t>
            </a:r>
            <a:r>
              <a:rPr lang="ru-RU" sz="2400" b="1" dirty="0" smtClean="0"/>
              <a:t>юристов  </a:t>
            </a:r>
            <a:r>
              <a:rPr lang="ru-RU" sz="2400" b="1" dirty="0"/>
              <a:t>на 2024-2025 </a:t>
            </a:r>
            <a:r>
              <a:rPr lang="ru-RU" sz="2400" b="1" dirty="0" err="1"/>
              <a:t>уч.г</a:t>
            </a:r>
            <a:r>
              <a:rPr lang="ru-RU" sz="2400" b="1" dirty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8228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7042" y="233238"/>
            <a:ext cx="10222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Ключевые мероприятия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77042" y="721676"/>
            <a:ext cx="10127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рамках реализации </a:t>
            </a:r>
            <a:r>
              <a:rPr lang="ru-RU" dirty="0"/>
              <a:t>проекта  «Инновационные технологии в экологическом образовании юристов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23" name="Стрелка вправо 22"/>
          <p:cNvSpPr/>
          <p:nvPr/>
        </p:nvSpPr>
        <p:spPr>
          <a:xfrm>
            <a:off x="664925" y="1673255"/>
            <a:ext cx="101722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682152" y="1206953"/>
            <a:ext cx="10222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Участие обучающихся 3 курса 40.03.01 Юриспруденция во Всемирном Дне чистоты (</a:t>
            </a:r>
            <a:r>
              <a:rPr lang="ru-RU" dirty="0" smtClean="0"/>
              <a:t>21.09.2024 г). </a:t>
            </a:r>
            <a:r>
              <a:rPr lang="ru-RU" dirty="0" smtClean="0"/>
              <a:t>Данное мероприятие, направленное на повышение экологической культуры населения и защиту водных ресурсов страны, проводилось в рамках </a:t>
            </a:r>
            <a:r>
              <a:rPr lang="ru-RU" dirty="0" smtClean="0"/>
              <a:t> федерального проекта «Сохранение уникальных водных объектов»</a:t>
            </a:r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08" y="3270102"/>
            <a:ext cx="4602809" cy="34521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010" y="3270102"/>
            <a:ext cx="2574985" cy="343331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988" y="3281656"/>
            <a:ext cx="4198355" cy="341020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896" y="2126769"/>
            <a:ext cx="6564198" cy="92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3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/>
          <p:cNvSpPr/>
          <p:nvPr/>
        </p:nvSpPr>
        <p:spPr>
          <a:xfrm>
            <a:off x="414759" y="1827754"/>
            <a:ext cx="101722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613140" y="1089090"/>
            <a:ext cx="104452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Организовано взаимодействие </a:t>
            </a:r>
            <a:r>
              <a:rPr lang="ru-RU" dirty="0"/>
              <a:t>с Министерством природных </a:t>
            </a:r>
            <a:r>
              <a:rPr lang="ru-RU" dirty="0" smtClean="0"/>
              <a:t>ресурсов и </a:t>
            </a:r>
            <a:r>
              <a:rPr lang="ru-RU" dirty="0"/>
              <a:t>экологии Тверской области, Центром Управления </a:t>
            </a:r>
            <a:r>
              <a:rPr lang="ru-RU" dirty="0" smtClean="0"/>
              <a:t>регионом и </a:t>
            </a:r>
            <a:r>
              <a:rPr lang="ru-RU" dirty="0"/>
              <a:t>Общественной палатой Тверской </a:t>
            </a:r>
            <a:r>
              <a:rPr lang="ru-RU" dirty="0" smtClean="0"/>
              <a:t>области: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разработка Положения о </a:t>
            </a:r>
            <a:r>
              <a:rPr lang="en-US" dirty="0" smtClean="0"/>
              <a:t>VIII</a:t>
            </a:r>
            <a:r>
              <a:rPr lang="ru-RU" dirty="0" smtClean="0"/>
              <a:t> Региональном конкурсе молодежных экологических проектов «Формирование экологической культуры детей и молодежи» и </a:t>
            </a:r>
            <a:r>
              <a:rPr lang="ru-RU" dirty="0" smtClean="0"/>
              <a:t> </a:t>
            </a:r>
            <a:r>
              <a:rPr lang="ru-RU" dirty="0" smtClean="0"/>
              <a:t>анонсирование </a:t>
            </a:r>
            <a:r>
              <a:rPr lang="ru-RU" dirty="0" smtClean="0"/>
              <a:t> Конкурса в СМИ и других информационных источниках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63" y="2610893"/>
            <a:ext cx="4099456" cy="4099456"/>
          </a:xfrm>
          <a:prstGeom prst="rect">
            <a:avLst/>
          </a:prstGeom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7728434" y="2716401"/>
            <a:ext cx="3569681" cy="835691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Общественная палата Тверской области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901502" y="2893168"/>
            <a:ext cx="2394786" cy="326194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Организаторы конкурса: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7728434" y="3794408"/>
            <a:ext cx="3569681" cy="1072662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Лаборатория </a:t>
            </a:r>
            <a:r>
              <a:rPr lang="ru-RU" dirty="0">
                <a:solidFill>
                  <a:schemeClr val="tx1"/>
                </a:solidFill>
              </a:rPr>
              <a:t>инновационных методов обуче</a:t>
            </a:r>
            <a:r>
              <a:rPr lang="ru-RU" dirty="0" smtClean="0">
                <a:solidFill>
                  <a:schemeClr val="tx1"/>
                </a:solidFill>
              </a:rPr>
              <a:t>ния юристов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 rot="10800000" flipH="1" flipV="1">
            <a:off x="7825149" y="5109385"/>
            <a:ext cx="3472966" cy="1256245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при информационной поддержке Министерства природных ресурсов и экологии Тверской области, </a:t>
            </a:r>
            <a:r>
              <a:rPr lang="ru-RU" sz="1600" dirty="0" err="1" smtClean="0">
                <a:solidFill>
                  <a:schemeClr val="tx1"/>
                </a:solidFill>
              </a:rPr>
              <a:t>ЦУРа</a:t>
            </a:r>
            <a:r>
              <a:rPr lang="ru-RU" sz="1600" dirty="0" smtClean="0">
                <a:solidFill>
                  <a:schemeClr val="tx1"/>
                </a:solidFill>
              </a:rPr>
              <a:t> Тверской области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3140" y="81185"/>
            <a:ext cx="105788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Организация </a:t>
            </a:r>
            <a:r>
              <a:rPr lang="ru-RU" sz="2200" b="1" dirty="0"/>
              <a:t>взаимодействия с органами государственной власти, органами местного самоуправления, общественными </a:t>
            </a:r>
            <a:r>
              <a:rPr lang="ru-RU" sz="2200" b="1" dirty="0" smtClean="0"/>
              <a:t>объединениями  </a:t>
            </a:r>
            <a:r>
              <a:rPr lang="ru-RU" sz="2200" b="1" dirty="0" smtClean="0"/>
              <a:t>по вопросам охраны окружающей среды и формирования </a:t>
            </a:r>
            <a:r>
              <a:rPr lang="ru-RU" sz="2200" b="1" dirty="0"/>
              <a:t>экологической культуры </a:t>
            </a:r>
            <a:r>
              <a:rPr lang="ru-RU" sz="2200" b="1" dirty="0" smtClean="0"/>
              <a:t>молодежи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4976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86175" y="1009650"/>
            <a:ext cx="512445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          Конкурс </a:t>
            </a:r>
            <a:r>
              <a:rPr lang="ru-RU" b="1" i="1" dirty="0"/>
              <a:t>проводится в целях:</a:t>
            </a:r>
          </a:p>
          <a:p>
            <a:pPr algn="just"/>
            <a:r>
              <a:rPr lang="ru-RU" dirty="0"/>
              <a:t>- формирования экологического мировоззрения и повышения уровня экологической </a:t>
            </a:r>
            <a:r>
              <a:rPr lang="ru-RU" dirty="0" smtClean="0"/>
              <a:t>культуры детей и   </a:t>
            </a:r>
            <a:r>
              <a:rPr lang="ru-RU" dirty="0"/>
              <a:t>молодежи Тверской области;</a:t>
            </a:r>
          </a:p>
          <a:p>
            <a:pPr algn="just"/>
            <a:r>
              <a:rPr lang="ru-RU" dirty="0"/>
              <a:t>-  </a:t>
            </a:r>
            <a:r>
              <a:rPr lang="ru-RU" dirty="0" smtClean="0"/>
              <a:t>экологического </a:t>
            </a:r>
            <a:r>
              <a:rPr lang="ru-RU" dirty="0" smtClean="0"/>
              <a:t>просвещения  </a:t>
            </a:r>
            <a:r>
              <a:rPr lang="ru-RU" dirty="0"/>
              <a:t>по актуальным вопросам охраны окружающей среды, защите экологических прав; </a:t>
            </a:r>
          </a:p>
          <a:p>
            <a:pPr algn="just"/>
            <a:r>
              <a:rPr lang="ru-RU" dirty="0"/>
              <a:t>-  формирования гражданской социальной ответственности за сохранение культурного и природного наследия Тверской области;</a:t>
            </a:r>
          </a:p>
          <a:p>
            <a:pPr algn="just"/>
            <a:r>
              <a:rPr lang="ru-RU" dirty="0"/>
              <a:t>-</a:t>
            </a:r>
            <a:r>
              <a:rPr lang="ru-RU" dirty="0" smtClean="0"/>
              <a:t> улучшения </a:t>
            </a:r>
            <a:r>
              <a:rPr lang="ru-RU" dirty="0"/>
              <a:t>окружающей среды, </a:t>
            </a:r>
            <a:r>
              <a:rPr lang="ru-RU" dirty="0" smtClean="0"/>
              <a:t>развития </a:t>
            </a:r>
            <a:r>
              <a:rPr lang="ru-RU" dirty="0"/>
              <a:t>и </a:t>
            </a:r>
            <a:r>
              <a:rPr lang="ru-RU" dirty="0" smtClean="0"/>
              <a:t>поддержки </a:t>
            </a:r>
            <a:r>
              <a:rPr lang="ru-RU" dirty="0"/>
              <a:t>молодежных экологических </a:t>
            </a:r>
            <a:r>
              <a:rPr lang="ru-RU" dirty="0" smtClean="0"/>
              <a:t>инициатив и проектов.</a:t>
            </a:r>
            <a:endParaRPr lang="ru-RU" dirty="0" smtClean="0"/>
          </a:p>
          <a:p>
            <a:pPr algn="just"/>
            <a:r>
              <a:rPr lang="ru-RU" dirty="0" smtClean="0"/>
              <a:t>В 2024 году на данный конкурс было представлено более 20 работ участников из ФГБОУ </a:t>
            </a:r>
            <a:r>
              <a:rPr lang="ru-RU" dirty="0"/>
              <a:t>ВО </a:t>
            </a:r>
            <a:r>
              <a:rPr lang="ru-RU" dirty="0" err="1" smtClean="0"/>
              <a:t>ТвГУ</a:t>
            </a:r>
            <a:r>
              <a:rPr lang="ru-RU" dirty="0" smtClean="0"/>
              <a:t>, ФГБОУ </a:t>
            </a:r>
            <a:r>
              <a:rPr lang="ru-RU" dirty="0"/>
              <a:t>ВО </a:t>
            </a:r>
            <a:r>
              <a:rPr lang="ru-RU" dirty="0" smtClean="0"/>
              <a:t>«Тверская ГСХА» и </a:t>
            </a:r>
            <a:r>
              <a:rPr lang="ru-RU" dirty="0"/>
              <a:t>Тверского филиала </a:t>
            </a:r>
            <a:r>
              <a:rPr lang="ru-RU" dirty="0" err="1" smtClean="0"/>
              <a:t>РАНХиГС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>
                <a:effectLst/>
              </a:rPr>
              <a:t>В этом году планируется расширение круга участников данного конкурса.</a:t>
            </a:r>
            <a:endParaRPr lang="ru-RU" dirty="0"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76400" y="85726"/>
            <a:ext cx="103439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VIII </a:t>
            </a:r>
            <a:r>
              <a:rPr lang="ru-RU" sz="2400" b="1" dirty="0" smtClean="0"/>
              <a:t>региональный конкурс </a:t>
            </a:r>
            <a:r>
              <a:rPr lang="ru-RU" sz="2400" b="1" dirty="0"/>
              <a:t>молодежных экологических проектов </a:t>
            </a:r>
          </a:p>
          <a:p>
            <a:pPr algn="ctr"/>
            <a:r>
              <a:rPr lang="ru-RU" sz="2400" b="1" dirty="0"/>
              <a:t>«Формирование экологической культуры детей и молодежи»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b="26533"/>
          <a:stretch/>
        </p:blipFill>
        <p:spPr>
          <a:xfrm>
            <a:off x="166687" y="1450063"/>
            <a:ext cx="3424238" cy="49148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25" y="1365298"/>
            <a:ext cx="3381375" cy="504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9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6577" y="248335"/>
            <a:ext cx="102166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Разработка </a:t>
            </a:r>
            <a:r>
              <a:rPr lang="ru-RU" sz="2400" b="1" dirty="0"/>
              <a:t>и проведение  экологических уроков в общеобразовательных учреждениях </a:t>
            </a:r>
            <a:r>
              <a:rPr lang="ru-RU" sz="2400" b="1" dirty="0" smtClean="0"/>
              <a:t>Тверской </a:t>
            </a:r>
            <a:r>
              <a:rPr lang="ru-RU" sz="2400" b="1" dirty="0"/>
              <a:t>области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351692" y="1684182"/>
            <a:ext cx="89938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346219" y="1202964"/>
            <a:ext cx="10845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 рамках реализации проекта «Инновационные технологии в экологическом образовании юристов», ежегодно студентами юридического факультета </a:t>
            </a:r>
            <a:r>
              <a:rPr lang="ru-RU" sz="1600" dirty="0" err="1"/>
              <a:t>ТвГУ</a:t>
            </a:r>
            <a:r>
              <a:rPr lang="ru-RU" sz="1600" dirty="0"/>
              <a:t> </a:t>
            </a:r>
            <a:r>
              <a:rPr lang="ru-RU" sz="1600" dirty="0" smtClean="0"/>
              <a:t>проводятся уроки </a:t>
            </a:r>
            <a:r>
              <a:rPr lang="ru-RU" sz="1600" dirty="0"/>
              <a:t>для учащихся общеобразовательных </a:t>
            </a:r>
            <a:r>
              <a:rPr lang="ru-RU" sz="1600" dirty="0" smtClean="0"/>
              <a:t>школ </a:t>
            </a:r>
            <a:r>
              <a:rPr lang="ru-RU" sz="1600" dirty="0"/>
              <a:t>г. Твери</a:t>
            </a:r>
            <a:r>
              <a:rPr lang="ru-RU" sz="1600" dirty="0" smtClean="0"/>
              <a:t> </a:t>
            </a:r>
            <a:r>
              <a:rPr lang="ru-RU" sz="1600" dirty="0"/>
              <a:t>и других образовательных </a:t>
            </a:r>
            <a:r>
              <a:rPr lang="ru-RU" sz="1600" dirty="0" smtClean="0"/>
              <a:t>организаций Тверской области по вопросам использования и охраны природных ресурсов, окружающей среды, реализации экологических прав граждан.</a:t>
            </a:r>
          </a:p>
          <a:p>
            <a:r>
              <a:rPr lang="ru-RU" sz="1600" dirty="0" smtClean="0"/>
              <a:t>За отчетный период студентами 3 курса направления подготовки 40.03.01 Юриспруденция были проведены занятия, посвященные охране земель, как важнейшего природного объекта.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0540" y="-6992042"/>
            <a:ext cx="4516261" cy="33871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8140" y="-6839642"/>
            <a:ext cx="4516261" cy="33871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126" y="4300384"/>
            <a:ext cx="3264880" cy="24486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831" y="4232702"/>
            <a:ext cx="3355123" cy="25163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38" y="4232702"/>
            <a:ext cx="3355121" cy="25163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351692" y="2772624"/>
            <a:ext cx="3856282" cy="1280626"/>
          </a:xfrm>
          <a:prstGeom prst="round2Diag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6 декабря 2024 года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Довузовский</a:t>
            </a:r>
            <a:r>
              <a:rPr lang="ru-RU" sz="1400" dirty="0" smtClean="0">
                <a:solidFill>
                  <a:schemeClr val="tx1"/>
                </a:solidFill>
              </a:rPr>
              <a:t> комплекс </a:t>
            </a:r>
            <a:r>
              <a:rPr lang="ru-RU" sz="1400" dirty="0" err="1" smtClean="0">
                <a:solidFill>
                  <a:schemeClr val="tx1"/>
                </a:solidFill>
              </a:rPr>
              <a:t>ТвГУ</a:t>
            </a:r>
            <a:r>
              <a:rPr lang="ru-RU" sz="1400" dirty="0" smtClean="0">
                <a:solidFill>
                  <a:schemeClr val="tx1"/>
                </a:solidFill>
              </a:rPr>
              <a:t> 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Е</a:t>
            </a:r>
            <a:r>
              <a:rPr lang="ru-RU" sz="1400" dirty="0">
                <a:solidFill>
                  <a:schemeClr val="tx1"/>
                </a:solidFill>
              </a:rPr>
              <a:t>. Калинина, А. </a:t>
            </a:r>
            <a:r>
              <a:rPr lang="ru-RU" sz="1400" dirty="0" err="1">
                <a:solidFill>
                  <a:schemeClr val="tx1"/>
                </a:solidFill>
              </a:rPr>
              <a:t>Китова</a:t>
            </a:r>
            <a:r>
              <a:rPr lang="ru-RU" sz="1400" dirty="0">
                <a:solidFill>
                  <a:schemeClr val="tx1"/>
                </a:solidFill>
              </a:rPr>
              <a:t>, О. Кропачева и К. </a:t>
            </a:r>
            <a:r>
              <a:rPr lang="ru-RU" sz="1400" dirty="0" smtClean="0">
                <a:solidFill>
                  <a:schemeClr val="tx1"/>
                </a:solidFill>
              </a:rPr>
              <a:t>Кускова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тема: </a:t>
            </a:r>
            <a:r>
              <a:rPr lang="ru-RU" sz="1400" dirty="0">
                <a:solidFill>
                  <a:schemeClr val="tx1"/>
                </a:solidFill>
              </a:rPr>
              <a:t>«Охрана и эффективное использование земель для развития территорий</a:t>
            </a:r>
            <a:r>
              <a:rPr lang="ru-RU" sz="1400" dirty="0" smtClean="0">
                <a:solidFill>
                  <a:schemeClr val="tx1"/>
                </a:solidFill>
              </a:rPr>
              <a:t>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536831" y="2772624"/>
            <a:ext cx="3490547" cy="1258679"/>
          </a:xfrm>
          <a:prstGeom prst="round2Diag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12 декабря 2024 года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Гимназия </a:t>
            </a:r>
            <a:r>
              <a:rPr lang="ru-RU" sz="1400" dirty="0">
                <a:solidFill>
                  <a:schemeClr val="tx1"/>
                </a:solidFill>
              </a:rPr>
              <a:t>№ 44 города Твери 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А</a:t>
            </a:r>
            <a:r>
              <a:rPr lang="ru-RU" sz="1400" dirty="0">
                <a:solidFill>
                  <a:schemeClr val="tx1"/>
                </a:solidFill>
              </a:rPr>
              <a:t>. Крылов  Н. Малышев, Н. Шевченко </a:t>
            </a:r>
            <a:r>
              <a:rPr lang="ru-RU" sz="1400" dirty="0" smtClean="0">
                <a:solidFill>
                  <a:schemeClr val="tx1"/>
                </a:solidFill>
              </a:rPr>
              <a:t>тема: </a:t>
            </a:r>
            <a:r>
              <a:rPr lang="ru-RU" sz="1400" dirty="0">
                <a:solidFill>
                  <a:schemeClr val="tx1"/>
                </a:solidFill>
              </a:rPr>
              <a:t>«Охрана земель как важнейшего природного ресурса»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8466991" y="2772624"/>
            <a:ext cx="3494943" cy="1258678"/>
          </a:xfrm>
          <a:prstGeom prst="round2Diag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19 декабря 2024 года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МОУ </a:t>
            </a:r>
            <a:r>
              <a:rPr lang="ru-RU" sz="1400" dirty="0" err="1">
                <a:solidFill>
                  <a:schemeClr val="tx1"/>
                </a:solidFill>
              </a:rPr>
              <a:t>Крючковская</a:t>
            </a:r>
            <a:r>
              <a:rPr lang="ru-RU" sz="1400" dirty="0">
                <a:solidFill>
                  <a:schemeClr val="tx1"/>
                </a:solidFill>
              </a:rPr>
              <a:t> ООШ им. В. Акимова </a:t>
            </a:r>
            <a:r>
              <a:rPr lang="ru-RU" sz="1400" dirty="0" smtClean="0">
                <a:solidFill>
                  <a:schemeClr val="tx1"/>
                </a:solidFill>
              </a:rPr>
              <a:t>Ю</a:t>
            </a:r>
            <a:r>
              <a:rPr lang="ru-RU" sz="1400" dirty="0">
                <a:solidFill>
                  <a:schemeClr val="tx1"/>
                </a:solidFill>
              </a:rPr>
              <a:t>. Титова, У. </a:t>
            </a:r>
            <a:r>
              <a:rPr lang="ru-RU" sz="1400" dirty="0" err="1" smtClean="0">
                <a:solidFill>
                  <a:schemeClr val="tx1"/>
                </a:solidFill>
              </a:rPr>
              <a:t>Шарова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тема: </a:t>
            </a:r>
            <a:r>
              <a:rPr lang="ru-RU" sz="1400" dirty="0">
                <a:solidFill>
                  <a:schemeClr val="tx1"/>
                </a:solidFill>
              </a:rPr>
              <a:t>«ООПТ: что нужно знать правообладателям земельных участков</a:t>
            </a:r>
            <a:r>
              <a:rPr lang="ru-RU" sz="1400" dirty="0" smtClean="0">
                <a:solidFill>
                  <a:schemeClr val="tx1"/>
                </a:solidFill>
              </a:rPr>
              <a:t>»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0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1162" y="336278"/>
            <a:ext cx="100497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Методическое обеспечение и организация проведения профессиональной переподготовки и повышения квалификации мировых судей Тверской области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7644" y="1536607"/>
            <a:ext cx="102568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октябре 2024 года были разработаны новые программы для мировых судей Тверской области: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дополнительная программа </a:t>
            </a:r>
            <a:r>
              <a:rPr lang="ru-RU" dirty="0"/>
              <a:t>профессиональной переподготовки </a:t>
            </a:r>
            <a:r>
              <a:rPr lang="ru-RU" b="1" dirty="0"/>
              <a:t>«Мировой судья в системе правосудия», </a:t>
            </a:r>
            <a:endParaRPr lang="ru-RU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дополнительная </a:t>
            </a:r>
            <a:r>
              <a:rPr lang="ru-RU" dirty="0"/>
              <a:t>профессиональная программа повышения квалификации мировых </a:t>
            </a:r>
            <a:r>
              <a:rPr lang="ru-RU" dirty="0" smtClean="0"/>
              <a:t>судей </a:t>
            </a:r>
          </a:p>
          <a:p>
            <a:r>
              <a:rPr lang="ru-RU" b="1" dirty="0" smtClean="0"/>
              <a:t>      «Особенности </a:t>
            </a:r>
            <a:r>
              <a:rPr lang="ru-RU" b="1" dirty="0"/>
              <a:t>правового статуса и актуальные вопросы </a:t>
            </a:r>
            <a:r>
              <a:rPr lang="ru-RU" b="1" dirty="0" err="1"/>
              <a:t>правоприменения</a:t>
            </a:r>
            <a:r>
              <a:rPr lang="ru-RU" b="1" dirty="0"/>
              <a:t> в деятельности мировых судей</a:t>
            </a:r>
            <a:r>
              <a:rPr lang="ru-RU" b="1" dirty="0" smtClean="0"/>
              <a:t>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482" y="3438508"/>
            <a:ext cx="3011685" cy="313361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620" y="3438508"/>
            <a:ext cx="3195985" cy="3133616"/>
          </a:xfrm>
          <a:prstGeom prst="rect">
            <a:avLst/>
          </a:prstGeom>
          <a:solidFill>
            <a:schemeClr val="accent6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Стрелка вправо 7"/>
          <p:cNvSpPr/>
          <p:nvPr/>
        </p:nvSpPr>
        <p:spPr>
          <a:xfrm>
            <a:off x="353683" y="1684182"/>
            <a:ext cx="108783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51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8300" y="600842"/>
            <a:ext cx="10418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В октябре - ноябре 2024 года прошли обучение и получили дипломы по дополнительной профессиональной программе переподготовки 7 мировых судей, получили удостоверения о повышении квалификации 20 мировых судей. 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529845" y="1385672"/>
            <a:ext cx="101722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644634385"/>
              </p:ext>
            </p:extLst>
          </p:nvPr>
        </p:nvGraphicFramePr>
        <p:xfrm>
          <a:off x="247651" y="2356860"/>
          <a:ext cx="6153150" cy="4160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869756702"/>
              </p:ext>
            </p:extLst>
          </p:nvPr>
        </p:nvGraphicFramePr>
        <p:xfrm>
          <a:off x="6477000" y="2356860"/>
          <a:ext cx="5715000" cy="4160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505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%d0%91%d0%be%d0%bb %d1%80%d0%b5%d0%ba%d1%82%d0%be%d1%80%d0%b0%d1%82 27.01.20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Бол ректорат 27.01.20" id="{F8499B98-8D28-4115-8E99-3C440EF040E9}" vid="{B7E5174C-05E6-4424-B4B5-564B09469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6418</TotalTime>
  <Words>1120</Words>
  <Application>Microsoft Office PowerPoint</Application>
  <PresentationFormat>Широкоэкранный</PresentationFormat>
  <Paragraphs>92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Montserrat</vt:lpstr>
      <vt:lpstr>Times New Roman</vt:lpstr>
      <vt:lpstr>Wingdings</vt:lpstr>
      <vt:lpstr>%d0%91%d0%be%d0%bb %d1%80%d0%b5%d0%ba%d1%82%d0%be%d1%80%d0%b0%d1%82 27.01.20</vt:lpstr>
      <vt:lpstr> ОТЧЕТ лаборатории инновационных методов  обучения юристов  за 1 полугодие 2024-2025 уч.г.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Кравченко Павел Николаевич</dc:creator>
  <cp:lastModifiedBy>Васильчук Юлия Владимировна</cp:lastModifiedBy>
  <cp:revision>237</cp:revision>
  <cp:lastPrinted>2021-01-27T09:38:32Z</cp:lastPrinted>
  <dcterms:created xsi:type="dcterms:W3CDTF">2019-12-25T08:16:24Z</dcterms:created>
  <dcterms:modified xsi:type="dcterms:W3CDTF">2025-03-25T10:52:31Z</dcterms:modified>
</cp:coreProperties>
</file>