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4630400" cy="8229600"/>
  <p:notesSz cx="8229600" cy="14630400"/>
  <p:embeddedFontLst>
    <p:embeddedFont>
      <p:font typeface="Syne" panose="020B0604020202020204" charset="0"/>
      <p:regular r:id="rId6"/>
    </p:embeddedFont>
    <p:embeddedFont>
      <p:font typeface="Syne Extra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ED"/>
    <a:srgbClr val="E6A5F1"/>
    <a:srgbClr val="F1D3E7"/>
    <a:srgbClr val="090307"/>
    <a:srgbClr val="997F66"/>
    <a:srgbClr val="7E7E49"/>
    <a:srgbClr val="A1B559"/>
    <a:srgbClr val="45833D"/>
    <a:srgbClr val="CFD6DB"/>
    <a:srgbClr val="AC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4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02692" cy="81914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2836" y="196709"/>
            <a:ext cx="10262566" cy="2266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3600" b="1" i="1" dirty="0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Природоохранный парк регионального значения « Тверь Заповедная»  </a:t>
            </a:r>
            <a:r>
              <a:rPr lang="en-US" sz="3600" b="1" i="1" dirty="0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ru-RU" sz="3600" b="1" i="1" dirty="0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кластер № 5 </a:t>
            </a:r>
            <a:r>
              <a:rPr lang="en-US" sz="3600" b="1" i="1" dirty="0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«</a:t>
            </a:r>
            <a:r>
              <a:rPr lang="en-US" sz="3600" b="1" i="1" dirty="0" err="1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Сахаровский</a:t>
            </a:r>
            <a:r>
              <a:rPr lang="en-US" sz="3600" b="1" i="1" dirty="0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3600" b="1" i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парк»</a:t>
            </a:r>
            <a:endParaRPr lang="en-US" sz="3600" i="1" dirty="0"/>
          </a:p>
        </p:txBody>
      </p:sp>
      <p:sp>
        <p:nvSpPr>
          <p:cNvPr id="4" name="Text 1"/>
          <p:cNvSpPr/>
          <p:nvPr/>
        </p:nvSpPr>
        <p:spPr>
          <a:xfrm>
            <a:off x="211016" y="2485447"/>
            <a:ext cx="10484386" cy="7350370"/>
          </a:xfrm>
          <a:prstGeom prst="rect">
            <a:avLst/>
          </a:prstGeom>
          <a:gradFill>
            <a:gsLst>
              <a:gs pos="100000">
                <a:srgbClr val="595757"/>
              </a:gs>
              <a:gs pos="38000">
                <a:schemeClr val="dk1">
                  <a:satMod val="103000"/>
                  <a:tint val="94000"/>
                  <a:alpha val="27000"/>
                  <a:lumMod val="0"/>
                </a:schemeClr>
              </a:gs>
              <a:gs pos="100000">
                <a:schemeClr val="bg2">
                  <a:lumMod val="75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Сахаровский парк находится в Заволжском районе  города Твери, в </a:t>
            </a: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поселке </a:t>
            </a:r>
            <a:r>
              <a:rPr lang="ru-RU" sz="2000" b="1" dirty="0" err="1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Сахарово</a:t>
            </a: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.</a:t>
            </a: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Представляет собой памятник природы (создан в 1982 году) и объект </a:t>
            </a: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историко-культурного наследия, это бывшее имение известного героя</a:t>
            </a: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Русско-турецкой войны (1877-1878 годы), генерала-фельдмаршала И.В. Гурко. </a:t>
            </a: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Площадь кластера составляет 13 </a:t>
            </a:r>
            <a:r>
              <a:rPr lang="ru-RU" sz="20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га (решение исполнительного </a:t>
            </a:r>
            <a:endParaRPr lang="ru-RU" sz="2000" b="1" dirty="0" smtClean="0">
              <a:solidFill>
                <a:srgbClr val="D7E5D8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Комитета областного </a:t>
            </a:r>
            <a:r>
              <a:rPr lang="ru-RU" sz="20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совета народных депутатов № 55 от 12.02.1982 «О</a:t>
            </a:r>
          </a:p>
          <a:p>
            <a:pPr algn="just">
              <a:lnSpc>
                <a:spcPts val="2850"/>
              </a:lnSpc>
            </a:pPr>
            <a:r>
              <a:rPr lang="ru-RU" sz="20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признании природных объектов государственными памятниками </a:t>
            </a:r>
            <a:endParaRPr lang="ru-RU" sz="2000" b="1" dirty="0" smtClean="0">
              <a:solidFill>
                <a:srgbClr val="D7E5D8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 algn="just">
              <a:lnSpc>
                <a:spcPts val="2850"/>
              </a:lnSpc>
            </a:pP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природы </a:t>
            </a:r>
            <a:r>
              <a:rPr lang="ru-RU" sz="20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областного значения и усилении</a:t>
            </a:r>
          </a:p>
          <a:p>
            <a:pPr algn="just">
              <a:lnSpc>
                <a:spcPts val="2850"/>
              </a:lnSpc>
            </a:pPr>
            <a:r>
              <a:rPr lang="ru-RU" sz="20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их охраны</a:t>
            </a: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»).</a:t>
            </a:r>
          </a:p>
          <a:p>
            <a:pPr algn="just">
              <a:lnSpc>
                <a:spcPts val="2850"/>
              </a:lnSpc>
            </a:pPr>
            <a:r>
              <a:rPr lang="ru-RU" sz="20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Дата </a:t>
            </a:r>
            <a:r>
              <a:rPr lang="ru-RU" sz="2000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создания: 12.02.1982</a:t>
            </a:r>
          </a:p>
          <a:p>
            <a:pPr algn="just">
              <a:lnSpc>
                <a:spcPts val="2850"/>
              </a:lnSpc>
            </a:pPr>
            <a:endParaRPr lang="ru-RU" b="1" dirty="0">
              <a:solidFill>
                <a:srgbClr val="D7E5D8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 algn="ctr">
              <a:lnSpc>
                <a:spcPts val="2850"/>
              </a:lnSpc>
            </a:pPr>
            <a:r>
              <a:rPr lang="ru-RU" b="1" dirty="0" smtClean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Работу выполнили:</a:t>
            </a:r>
          </a:p>
          <a:p>
            <a:pPr algn="ctr">
              <a:lnSpc>
                <a:spcPts val="2850"/>
              </a:lnSpc>
            </a:pPr>
            <a:r>
              <a:rPr lang="ru-RU" b="1" dirty="0" smtClean="0"/>
              <a:t>Ухова А.А., Шурыгина А.С., Третьяков А.М., Талынев А.Ф.</a:t>
            </a:r>
            <a:endParaRPr lang="en-US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4635"/>
          <a:stretch/>
        </p:blipFill>
        <p:spPr>
          <a:xfrm>
            <a:off x="10729555" y="2256367"/>
            <a:ext cx="3928533" cy="597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/>
          <a:stretch/>
        </p:blipFill>
        <p:spPr>
          <a:xfrm>
            <a:off x="11489192" y="8205"/>
            <a:ext cx="3141208" cy="387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11" y="5845671"/>
            <a:ext cx="3208214" cy="240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/>
        </p:nvSpPr>
        <p:spPr>
          <a:xfrm>
            <a:off x="2285999" y="0"/>
            <a:ext cx="10199077" cy="10289617"/>
          </a:xfrm>
          <a:prstGeom prst="roundRect">
            <a:avLst>
              <a:gd name="adj" fmla="val 18669"/>
            </a:avLst>
          </a:prstGeom>
          <a:gradFill>
            <a:gsLst>
              <a:gs pos="68000">
                <a:srgbClr val="CD76F5">
                  <a:alpha val="42000"/>
                </a:srgbClr>
              </a:gs>
              <a:gs pos="17568">
                <a:srgbClr val="BFCFEA">
                  <a:alpha val="64000"/>
                </a:srgbClr>
              </a:gs>
              <a:gs pos="49000">
                <a:srgbClr val="D1DCF0">
                  <a:alpha val="56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24000">
                <a:schemeClr val="accent1">
                  <a:lumMod val="45000"/>
                  <a:lumOff val="55000"/>
                  <a:alpha val="74000"/>
                </a:schemeClr>
              </a:gs>
              <a:gs pos="88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7620">
            <a:noFill/>
            <a:prstDash val="solid"/>
          </a:ln>
        </p:spPr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r="21918"/>
          <a:stretch/>
        </p:blipFill>
        <p:spPr>
          <a:xfrm>
            <a:off x="0" y="0"/>
            <a:ext cx="3288324" cy="82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r="24392"/>
          <a:stretch/>
        </p:blipFill>
        <p:spPr>
          <a:xfrm>
            <a:off x="11095892" y="0"/>
            <a:ext cx="3534508" cy="82296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29000" y="48272"/>
            <a:ext cx="738553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ACB3C1"/>
                </a:solidFill>
              </a:rPr>
              <a:t>Особенности правового режима</a:t>
            </a:r>
          </a:p>
          <a:p>
            <a:r>
              <a:rPr lang="ru-RU" sz="3200" b="1" i="1" dirty="0">
                <a:solidFill>
                  <a:srgbClr val="ACB3C1"/>
                </a:solidFill>
              </a:rPr>
              <a:t> </a:t>
            </a:r>
            <a:r>
              <a:rPr lang="ru-RU" sz="2400" b="1" i="1" dirty="0">
                <a:solidFill>
                  <a:srgbClr val="E6E3ED"/>
                </a:solidFill>
              </a:rPr>
              <a:t>«Сахаровский парк» в Твери — особо охраняемая природная территория регионального значения, памятник природы. Правовой режим установлен Постановлением Правительства Тверской области №377-пп (30.06.2021).  </a:t>
            </a:r>
          </a:p>
          <a:p>
            <a:r>
              <a:rPr lang="ru-RU" sz="2400" b="1" i="1" dirty="0">
                <a:solidFill>
                  <a:srgbClr val="E6E3ED"/>
                </a:solidFill>
              </a:rPr>
              <a:t>Запрещено на территории:</a:t>
            </a:r>
          </a:p>
          <a:p>
            <a:r>
              <a:rPr lang="ru-RU" sz="2400" b="1" i="1" dirty="0">
                <a:solidFill>
                  <a:srgbClr val="E6E3ED"/>
                </a:solidFill>
              </a:rPr>
              <a:t>разведение костров вне оборудованных мест, движение/стоянка транспорта вне дорог, складирование отходов, вырубка деревьев (кроме санитарной), строительство жилых объектов, выпас скота, добыча полезных ископаемых, осушение территорий, применение ядохимикатов.  </a:t>
            </a:r>
          </a:p>
          <a:p>
            <a:r>
              <a:rPr lang="ru-RU" sz="2400" b="1" i="1" dirty="0">
                <a:solidFill>
                  <a:srgbClr val="E6E3ED"/>
                </a:solidFill>
              </a:rPr>
              <a:t>Нарушение режима влечет административную ответственность по ст. 8.39 КоАП РФ.  </a:t>
            </a:r>
          </a:p>
          <a:p>
            <a:r>
              <a:rPr lang="ru-RU" sz="2400" b="1" i="1" dirty="0">
                <a:solidFill>
                  <a:srgbClr val="E6E3ED"/>
                </a:solidFill>
              </a:rPr>
              <a:t>Редкий обитатель — Воробьиный </a:t>
            </a:r>
            <a:r>
              <a:rPr lang="ru-RU" sz="2400" b="1" i="1" dirty="0" err="1">
                <a:solidFill>
                  <a:srgbClr val="E6E3ED"/>
                </a:solidFill>
              </a:rPr>
              <a:t>сычик</a:t>
            </a:r>
            <a:endParaRPr lang="ru-RU" sz="2400" b="1" i="1" dirty="0">
              <a:solidFill>
                <a:srgbClr val="E6E3ED"/>
              </a:solidFill>
            </a:endParaRPr>
          </a:p>
          <a:p>
            <a:r>
              <a:rPr lang="ru-RU" sz="2400" b="1" i="1" dirty="0">
                <a:solidFill>
                  <a:srgbClr val="E6E3ED"/>
                </a:solidFill>
              </a:rPr>
              <a:t>Занесен в Красную книгу Тверской области. В 2021 году обнаружен орнитологом Вадимом Черкасовым в дупле дерева парка</a:t>
            </a:r>
            <a:r>
              <a:rPr lang="ru-RU" sz="2400" b="1" i="1" dirty="0" smtClean="0">
                <a:solidFill>
                  <a:srgbClr val="E6E3ED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E6E3ED"/>
                </a:solidFill>
              </a:rPr>
              <a:t>Также в неё занесены печеночница благородная и подснежники (галантусы).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901" y="5187548"/>
            <a:ext cx="3974937" cy="4450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5171854"/>
            <a:ext cx="3963653" cy="431090"/>
          </a:xfrm>
          <a:prstGeom prst="rect">
            <a:avLst/>
          </a:prstGeom>
          <a:solidFill>
            <a:srgbClr val="7E7E49"/>
          </a:solidFill>
          <a:ln>
            <a:solidFill>
              <a:srgbClr val="7E7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684901" y="-1"/>
            <a:ext cx="1483869" cy="2606116"/>
          </a:xfrm>
          <a:prstGeom prst="rect">
            <a:avLst/>
          </a:prstGeom>
          <a:solidFill>
            <a:srgbClr val="7E7E49"/>
          </a:solidFill>
          <a:ln>
            <a:solidFill>
              <a:srgbClr val="7E7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58126" y="0"/>
            <a:ext cx="1505527" cy="2606115"/>
          </a:xfrm>
          <a:prstGeom prst="rect">
            <a:avLst/>
          </a:prstGeom>
          <a:solidFill>
            <a:srgbClr val="7E7E49"/>
          </a:solidFill>
          <a:ln>
            <a:solidFill>
              <a:srgbClr val="7E7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0" y="2606115"/>
            <a:ext cx="3421063" cy="25657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01" y="2621809"/>
            <a:ext cx="3420985" cy="256573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Text 0"/>
          <p:cNvSpPr/>
          <p:nvPr/>
        </p:nvSpPr>
        <p:spPr>
          <a:xfrm>
            <a:off x="4546146" y="168437"/>
            <a:ext cx="6142925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i="1" dirty="0" smtClean="0">
                <a:solidFill>
                  <a:srgbClr val="997F66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Состояние</a:t>
            </a:r>
            <a:r>
              <a:rPr lang="ru-RU" sz="5400" b="1" i="1" dirty="0">
                <a:solidFill>
                  <a:srgbClr val="997F66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ru-RU" sz="5400" b="1" i="1" dirty="0" smtClean="0">
                <a:solidFill>
                  <a:srgbClr val="997F66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ООПТ  </a:t>
            </a:r>
            <a:endParaRPr lang="en-US" sz="5400" i="1" dirty="0">
              <a:solidFill>
                <a:srgbClr val="997F6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2458126" cy="327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770" y="-3732"/>
            <a:ext cx="2458126" cy="327750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963653" y="978979"/>
            <a:ext cx="6725418" cy="6063198"/>
          </a:xfrm>
          <a:prstGeom prst="rect">
            <a:avLst/>
          </a:prstGeom>
          <a:gradFill>
            <a:gsLst>
              <a:gs pos="100000">
                <a:schemeClr val="dk1">
                  <a:satMod val="103000"/>
                  <a:tint val="94000"/>
                  <a:lumMod val="0"/>
                  <a:alpha val="40000"/>
                </a:schemeClr>
              </a:gs>
              <a:gs pos="14000">
                <a:schemeClr val="dk1">
                  <a:lumMod val="99000"/>
                  <a:satMod val="120000"/>
                  <a:shade val="78000"/>
                  <a:alpha val="5000"/>
                </a:schemeClr>
              </a:gs>
              <a:gs pos="0">
                <a:srgbClr val="A1B55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D0D0D1"/>
                </a:solidFill>
              </a:rPr>
              <a:t>Посещение ООПТ оставило неоднозначное впечатление. На территории встречается мусор, упавшие и опаленные деревья. Важно отметить, что в некоторых местах встречались таблички с призывом не мусорить. </a:t>
            </a:r>
          </a:p>
          <a:p>
            <a:pPr algn="just"/>
            <a:r>
              <a:rPr lang="ru-RU" sz="2400" dirty="0" smtClean="0">
                <a:solidFill>
                  <a:srgbClr val="D0D0D1"/>
                </a:solidFill>
              </a:rPr>
              <a:t>Порадовало </a:t>
            </a:r>
            <a:r>
              <a:rPr lang="ru-RU" sz="2400" dirty="0" smtClean="0">
                <a:solidFill>
                  <a:srgbClr val="D0D0D1"/>
                </a:solidFill>
              </a:rPr>
              <a:t>наличие многочисленных скворечников, тропинок, чистый воздух, а также подснежники и другие весенние растения. </a:t>
            </a:r>
          </a:p>
          <a:p>
            <a:pPr algn="ctr"/>
            <a:r>
              <a:rPr lang="ru-RU" sz="2800" b="1" dirty="0" smtClean="0">
                <a:solidFill>
                  <a:srgbClr val="997F66"/>
                </a:solidFill>
              </a:rPr>
              <a:t>Искренние пожелания от участников :</a:t>
            </a:r>
          </a:p>
          <a:p>
            <a:pPr algn="just"/>
            <a:r>
              <a:rPr lang="ru-RU" sz="2400" dirty="0" smtClean="0">
                <a:solidFill>
                  <a:srgbClr val="D0D0D1"/>
                </a:solidFill>
              </a:rPr>
              <a:t>«Хочется верить, что чаша добрых дел перевесит — стоит только добавить системности в заботе о территории. </a:t>
            </a:r>
          </a:p>
          <a:p>
            <a:pPr algn="just"/>
            <a:r>
              <a:rPr lang="ru-RU" sz="2400" dirty="0" smtClean="0">
                <a:solidFill>
                  <a:srgbClr val="D0D0D1"/>
                </a:solidFill>
              </a:rPr>
              <a:t>Сахаровский </a:t>
            </a:r>
            <a:r>
              <a:rPr lang="ru-RU" sz="2400" dirty="0">
                <a:solidFill>
                  <a:srgbClr val="D0D0D1"/>
                </a:solidFill>
              </a:rPr>
              <a:t>парк — </a:t>
            </a:r>
            <a:r>
              <a:rPr lang="ru-RU" sz="2400" dirty="0" smtClean="0">
                <a:solidFill>
                  <a:srgbClr val="D0D0D1"/>
                </a:solidFill>
              </a:rPr>
              <a:t>это </a:t>
            </a:r>
            <a:r>
              <a:rPr lang="ru-RU" sz="2400" dirty="0" smtClean="0">
                <a:solidFill>
                  <a:srgbClr val="D0D0D1"/>
                </a:solidFill>
              </a:rPr>
              <a:t>прекрасное место </a:t>
            </a:r>
            <a:r>
              <a:rPr lang="ru-RU" sz="2400" smtClean="0">
                <a:solidFill>
                  <a:srgbClr val="D0D0D1"/>
                </a:solidFill>
              </a:rPr>
              <a:t>для </a:t>
            </a:r>
            <a:r>
              <a:rPr lang="ru-RU" sz="2400" smtClean="0">
                <a:solidFill>
                  <a:srgbClr val="D0D0D1"/>
                </a:solidFill>
              </a:rPr>
              <a:t>прогулок. </a:t>
            </a:r>
            <a:r>
              <a:rPr lang="ru-RU" sz="2400" dirty="0" smtClean="0">
                <a:solidFill>
                  <a:srgbClr val="D0D0D1"/>
                </a:solidFill>
              </a:rPr>
              <a:t>Соблюдение требований по охране этого места отдыха зависит от экологической культуры самих посетителей парка».</a:t>
            </a:r>
            <a:endParaRPr lang="ru-RU" sz="2400" dirty="0">
              <a:solidFill>
                <a:srgbClr val="D0D0D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r="6402" b="25032"/>
          <a:stretch/>
        </p:blipFill>
        <p:spPr>
          <a:xfrm>
            <a:off x="0" y="5602944"/>
            <a:ext cx="3967823" cy="262665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/>
          <a:stretch/>
        </p:blipFill>
        <p:spPr>
          <a:xfrm>
            <a:off x="10684901" y="5632595"/>
            <a:ext cx="3974937" cy="25970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334</Words>
  <Application>Microsoft Office PowerPoint</Application>
  <PresentationFormat>Произвольный</PresentationFormat>
  <Paragraphs>32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Syne</vt:lpstr>
      <vt:lpstr>Syne Extra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Коршикова Татьяна Николаевна</cp:lastModifiedBy>
  <cp:revision>22</cp:revision>
  <dcterms:created xsi:type="dcterms:W3CDTF">2025-04-19T14:49:20Z</dcterms:created>
  <dcterms:modified xsi:type="dcterms:W3CDTF">2025-04-29T11:10:45Z</dcterms:modified>
</cp:coreProperties>
</file>