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1"/>
  </p:sldMasterIdLst>
  <p:sldIdLst>
    <p:sldId id="256" r:id="rId2"/>
    <p:sldId id="257" r:id="rId3"/>
    <p:sldId id="258" r:id="rId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1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BFBDCFF-AF4E-43F5-9EA4-078C81A80BE6}" type="datetimeFigureOut">
              <a:rPr lang="ru-RU" smtClean="0"/>
              <a:t>15.04.2025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2457469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392103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708782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52157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395263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BFBDCFF-AF4E-43F5-9EA4-078C81A80BE6}" type="datetimeFigureOut">
              <a:rPr lang="ru-RU" smtClean="0"/>
              <a:t>15.04.2025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53754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BFBDCFF-AF4E-43F5-9EA4-078C81A80BE6}" type="datetimeFigureOut">
              <a:rPr lang="ru-RU" smtClean="0"/>
              <a:t>15.04.2025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4229992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FBDCFF-AF4E-43F5-9EA4-078C81A80BE6}" type="datetimeFigureOut">
              <a:rPr lang="ru-RU" smtClean="0"/>
              <a:t>15.04.2025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2655005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FBDCFF-AF4E-43F5-9EA4-078C81A80BE6}" type="datetimeFigureOut">
              <a:rPr lang="ru-RU" smtClean="0"/>
              <a:t>15.04.2025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91405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FBDCFF-AF4E-43F5-9EA4-078C81A80BE6}" type="datetimeFigureOut">
              <a:rPr lang="ru-RU" smtClean="0"/>
              <a:t>15.04.2025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211059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BFBDCFF-AF4E-43F5-9EA4-078C81A80BE6}" type="datetimeFigureOut">
              <a:rPr lang="ru-RU" smtClean="0"/>
              <a:t>15.04.2025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46615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257676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BFBDCFF-AF4E-43F5-9EA4-078C81A80BE6}" type="datetimeFigureOut">
              <a:rPr lang="ru-RU" smtClean="0"/>
              <a:t>15.04.2025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03906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BFBDCFF-AF4E-43F5-9EA4-078C81A80BE6}" type="datetimeFigureOut">
              <a:rPr lang="ru-RU" smtClean="0"/>
              <a:t>15.04.2025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80029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BDCFF-AF4E-43F5-9EA4-078C81A80BE6}" type="datetimeFigureOut">
              <a:rPr lang="ru-RU" smtClean="0"/>
              <a:t>15.04.2025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1318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368555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BFBDCFF-AF4E-43F5-9EA4-078C81A80BE6}" type="datetimeFigureOut">
              <a:rPr lang="ru-RU" smtClean="0"/>
              <a:t>15.04.2025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FA686F-536E-4F3F-B7A3-F254B27E63D8}" type="slidenum">
              <a:rPr lang="ru-RU" smtClean="0"/>
              <a:t>‹#›</a:t>
            </a:fld>
            <a:endParaRPr lang="ru-RU"/>
          </a:p>
        </p:txBody>
      </p:sp>
    </p:spTree>
    <p:extLst>
      <p:ext uri="{BB962C8B-B14F-4D97-AF65-F5344CB8AC3E}">
        <p14:creationId xmlns:p14="http://schemas.microsoft.com/office/powerpoint/2010/main" val="3627628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BFBDCFF-AF4E-43F5-9EA4-078C81A80BE6}" type="datetimeFigureOut">
              <a:rPr lang="ru-RU" smtClean="0"/>
              <a:t>15.04.2025</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CFA686F-536E-4F3F-B7A3-F254B27E63D8}" type="slidenum">
              <a:rPr lang="ru-RU" smtClean="0"/>
              <a:t>‹#›</a:t>
            </a:fld>
            <a:endParaRPr lang="ru-RU"/>
          </a:p>
        </p:txBody>
      </p:sp>
    </p:spTree>
    <p:extLst>
      <p:ext uri="{BB962C8B-B14F-4D97-AF65-F5344CB8AC3E}">
        <p14:creationId xmlns:p14="http://schemas.microsoft.com/office/powerpoint/2010/main" val="313847887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6956" y="61447"/>
            <a:ext cx="9440034" cy="714930"/>
          </a:xfrm>
        </p:spPr>
        <p:txBody>
          <a:bodyPr>
            <a:normAutofit fontScale="90000"/>
          </a:bodyPr>
          <a:lstStyle/>
          <a:p>
            <a:r>
              <a:rPr lang="ru-RU" b="1" dirty="0">
                <a:effectLst>
                  <a:outerShdw blurRad="38100" dist="38100" dir="2700000" algn="tl">
                    <a:srgbClr val="000000">
                      <a:alpha val="43137"/>
                    </a:srgbClr>
                  </a:outerShdw>
                </a:effectLst>
              </a:rPr>
              <a:t>ООПТ «Тверь Заповедная»</a:t>
            </a:r>
          </a:p>
        </p:txBody>
      </p:sp>
      <p:sp>
        <p:nvSpPr>
          <p:cNvPr id="4" name="Прямоугольник 3"/>
          <p:cNvSpPr/>
          <p:nvPr/>
        </p:nvSpPr>
        <p:spPr>
          <a:xfrm>
            <a:off x="5759566" y="856930"/>
            <a:ext cx="6305909" cy="2308324"/>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ru-RU" sz="2400" dirty="0" smtClean="0">
                <a:solidFill>
                  <a:schemeClr val="accent3">
                    <a:lumMod val="60000"/>
                    <a:lumOff val="40000"/>
                  </a:schemeClr>
                </a:solidFill>
              </a:rPr>
              <a:t>25.02.2025 </a:t>
            </a:r>
            <a:r>
              <a:rPr lang="ru-RU" sz="2400" dirty="0">
                <a:solidFill>
                  <a:schemeClr val="accent3">
                    <a:lumMod val="60000"/>
                    <a:lumOff val="40000"/>
                  </a:schemeClr>
                </a:solidFill>
              </a:rPr>
              <a:t>мы (Богатов Даниил и Бойков Георгий – студенты 31 группы </a:t>
            </a:r>
            <a:r>
              <a:rPr lang="ru-RU" sz="2400" dirty="0" err="1">
                <a:solidFill>
                  <a:schemeClr val="accent3">
                    <a:lumMod val="60000"/>
                    <a:lumOff val="40000"/>
                  </a:schemeClr>
                </a:solidFill>
              </a:rPr>
              <a:t>ТвГУ</a:t>
            </a:r>
            <a:r>
              <a:rPr lang="ru-RU" sz="2400" dirty="0">
                <a:solidFill>
                  <a:schemeClr val="accent3">
                    <a:lumMod val="60000"/>
                    <a:lumOff val="40000"/>
                  </a:schemeClr>
                </a:solidFill>
              </a:rPr>
              <a:t>) посетили ООПТ «Тверь Заповедная», а именно кластер № 3 «Комсомольская роща» - памятник природы регионального значения. </a:t>
            </a:r>
          </a:p>
        </p:txBody>
      </p:sp>
      <p:pic>
        <p:nvPicPr>
          <p:cNvPr id="5" name="Рисунок 4"/>
          <p:cNvPicPr>
            <a:picLocks noChangeAspect="1"/>
          </p:cNvPicPr>
          <p:nvPr/>
        </p:nvPicPr>
        <p:blipFill>
          <a:blip r:embed="rId2"/>
          <a:stretch>
            <a:fillRect/>
          </a:stretch>
        </p:blipFill>
        <p:spPr>
          <a:xfrm>
            <a:off x="168733" y="856930"/>
            <a:ext cx="5382680" cy="40285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Рисунок 5"/>
          <p:cNvPicPr>
            <a:picLocks noChangeAspect="1"/>
          </p:cNvPicPr>
          <p:nvPr/>
        </p:nvPicPr>
        <p:blipFill>
          <a:blip r:embed="rId3"/>
          <a:stretch>
            <a:fillRect/>
          </a:stretch>
        </p:blipFill>
        <p:spPr>
          <a:xfrm>
            <a:off x="6613579" y="3245807"/>
            <a:ext cx="4597881" cy="34484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14183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35903" y="385112"/>
            <a:ext cx="7343954" cy="5632311"/>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ru-RU" b="1" dirty="0">
                <a:solidFill>
                  <a:srgbClr val="FFC000"/>
                </a:solidFill>
                <a:effectLst>
                  <a:outerShdw blurRad="38100" dist="38100" dir="2700000" algn="tl">
                    <a:srgbClr val="000000">
                      <a:alpha val="43137"/>
                    </a:srgbClr>
                  </a:outerShdw>
                </a:effectLst>
              </a:rPr>
              <a:t>Комсомольская роща </a:t>
            </a:r>
            <a:r>
              <a:rPr lang="ru-RU" dirty="0">
                <a:solidFill>
                  <a:srgbClr val="FFC000"/>
                </a:solidFill>
                <a:effectLst>
                  <a:outerShdw blurRad="38100" dist="38100" dir="2700000" algn="tl">
                    <a:srgbClr val="000000">
                      <a:alpha val="43137"/>
                    </a:srgbClr>
                  </a:outerShdw>
                </a:effectLst>
              </a:rPr>
              <a:t>расположена на северо-западе Твери, в Заволжском районе, рядом с крупным жилым массивом.</a:t>
            </a:r>
          </a:p>
          <a:p>
            <a:pPr algn="just"/>
            <a:r>
              <a:rPr lang="ru-RU" dirty="0">
                <a:solidFill>
                  <a:srgbClr val="FFC000"/>
                </a:solidFill>
                <a:effectLst>
                  <a:outerShdw blurRad="38100" dist="38100" dir="2700000" algn="tl">
                    <a:srgbClr val="000000">
                      <a:alpha val="43137"/>
                    </a:srgbClr>
                  </a:outerShdw>
                </a:effectLst>
              </a:rPr>
              <a:t>Общая площадь рощи составляет 498 гектаров. Является памятником природы и рекреационным объектом.</a:t>
            </a:r>
          </a:p>
          <a:p>
            <a:pPr algn="just"/>
            <a:r>
              <a:rPr lang="ru-RU" dirty="0">
                <a:solidFill>
                  <a:srgbClr val="FFC000"/>
                </a:solidFill>
                <a:effectLst>
                  <a:outerShdw blurRad="38100" dist="38100" dir="2700000" algn="tl">
                    <a:srgbClr val="000000">
                      <a:alpha val="43137"/>
                    </a:srgbClr>
                  </a:outerShdw>
                </a:effectLst>
              </a:rPr>
              <a:t>Комсомольская роща была создана в 1982 году. В основном, роща представляет собой сосновый бор с участками смешанного леса.</a:t>
            </a:r>
          </a:p>
          <a:p>
            <a:pPr algn="just"/>
            <a:r>
              <a:rPr lang="ru-RU" dirty="0">
                <a:solidFill>
                  <a:srgbClr val="FFC000"/>
                </a:solidFill>
                <a:effectLst>
                  <a:outerShdw blurRad="38100" dist="38100" dir="2700000" algn="tl">
                    <a:srgbClr val="000000">
                      <a:alpha val="43137"/>
                    </a:srgbClr>
                  </a:outerShdw>
                </a:effectLst>
              </a:rPr>
              <a:t>На территории рощи организованы места для отдыха – установлены столы, скамейки, урны для мусора, проложены асфальтированные и грунтовые дорожки.</a:t>
            </a:r>
          </a:p>
          <a:p>
            <a:pPr algn="just"/>
            <a:r>
              <a:rPr lang="ru-RU" dirty="0">
                <a:solidFill>
                  <a:srgbClr val="FFC000"/>
                </a:solidFill>
                <a:effectLst>
                  <a:outerShdw blurRad="38100" dist="38100" dir="2700000" algn="tl">
                    <a:srgbClr val="000000">
                      <a:alpha val="43137"/>
                    </a:srgbClr>
                  </a:outerShdw>
                </a:effectLst>
              </a:rPr>
              <a:t>Растительное сообщество рощи представлено разными типами сосняков, есть фрагмент </a:t>
            </a:r>
            <a:r>
              <a:rPr lang="ru-RU" dirty="0" err="1">
                <a:solidFill>
                  <a:srgbClr val="FFC000"/>
                </a:solidFill>
                <a:effectLst>
                  <a:outerShdw blurRad="38100" dist="38100" dir="2700000" algn="tl">
                    <a:srgbClr val="000000">
                      <a:alpha val="43137"/>
                    </a:srgbClr>
                  </a:outerShdw>
                </a:effectLst>
              </a:rPr>
              <a:t>старовозрастного</a:t>
            </a:r>
            <a:r>
              <a:rPr lang="ru-RU" dirty="0">
                <a:solidFill>
                  <a:srgbClr val="FFC000"/>
                </a:solidFill>
                <a:effectLst>
                  <a:outerShdw blurRad="38100" dist="38100" dir="2700000" algn="tl">
                    <a:srgbClr val="000000">
                      <a:alpha val="43137"/>
                    </a:srgbClr>
                  </a:outerShdw>
                </a:effectLst>
              </a:rPr>
              <a:t> соснового бора, встречаются участки разных типов лиственных лесов. На периферии фрагмента пушицево-сфагнового сосняка отмечен </a:t>
            </a:r>
            <a:r>
              <a:rPr lang="ru-RU" b="1" dirty="0">
                <a:solidFill>
                  <a:srgbClr val="FFC000"/>
                </a:solidFill>
                <a:effectLst>
                  <a:outerShdw blurRad="38100" dist="38100" dir="2700000" algn="tl">
                    <a:srgbClr val="000000">
                      <a:alpha val="43137"/>
                    </a:srgbClr>
                  </a:outerShdw>
                </a:effectLst>
              </a:rPr>
              <a:t>лишайник </a:t>
            </a:r>
            <a:r>
              <a:rPr lang="ru-RU" b="1" dirty="0" err="1">
                <a:solidFill>
                  <a:srgbClr val="FFC000"/>
                </a:solidFill>
                <a:effectLst>
                  <a:outerShdw blurRad="38100" dist="38100" dir="2700000" algn="tl">
                    <a:srgbClr val="000000">
                      <a:alpha val="43137"/>
                    </a:srgbClr>
                  </a:outerShdw>
                </a:effectLst>
              </a:rPr>
              <a:t>имсхаугия</a:t>
            </a:r>
            <a:r>
              <a:rPr lang="ru-RU" b="1" dirty="0">
                <a:solidFill>
                  <a:srgbClr val="FFC000"/>
                </a:solidFill>
                <a:effectLst>
                  <a:outerShdw blurRad="38100" dist="38100" dir="2700000" algn="tl">
                    <a:srgbClr val="000000">
                      <a:alpha val="43137"/>
                    </a:srgbClr>
                  </a:outerShdw>
                </a:effectLst>
              </a:rPr>
              <a:t> бледнеющая</a:t>
            </a:r>
            <a:r>
              <a:rPr lang="ru-RU" dirty="0">
                <a:solidFill>
                  <a:srgbClr val="FFC000"/>
                </a:solidFill>
                <a:effectLst>
                  <a:outerShdw blurRad="38100" dist="38100" dir="2700000" algn="tl">
                    <a:srgbClr val="000000">
                      <a:alpha val="43137"/>
                    </a:srgbClr>
                  </a:outerShdw>
                </a:effectLst>
              </a:rPr>
              <a:t>, занесенный в Красную книгу Тверской области.</a:t>
            </a:r>
          </a:p>
          <a:p>
            <a:pPr algn="just"/>
            <a:r>
              <a:rPr lang="ru-RU" b="1" dirty="0">
                <a:solidFill>
                  <a:srgbClr val="FFC000"/>
                </a:solidFill>
                <a:effectLst>
                  <a:outerShdw blurRad="38100" dist="38100" dir="2700000" algn="tl">
                    <a:srgbClr val="000000">
                      <a:alpha val="43137"/>
                    </a:srgbClr>
                  </a:outerShdw>
                </a:effectLst>
              </a:rPr>
              <a:t>В настоящее время на территории имеются:</a:t>
            </a:r>
          </a:p>
          <a:p>
            <a:pPr algn="just"/>
            <a:r>
              <a:rPr lang="ru-RU" dirty="0">
                <a:solidFill>
                  <a:srgbClr val="FFC000"/>
                </a:solidFill>
                <a:effectLst>
                  <a:outerShdw blurRad="38100" dist="38100" dir="2700000" algn="tl">
                    <a:srgbClr val="000000">
                      <a:alpha val="43137"/>
                    </a:srgbClr>
                  </a:outerShdw>
                </a:effectLst>
              </a:rPr>
              <a:t>1) спортивно-оздоровительные объекты (спортивные снаряды, беговые дорожки, лыжная трасса в южной части рощи);</a:t>
            </a:r>
          </a:p>
          <a:p>
            <a:pPr algn="just"/>
            <a:r>
              <a:rPr lang="ru-RU" dirty="0">
                <a:solidFill>
                  <a:srgbClr val="FFC000"/>
                </a:solidFill>
                <a:effectLst>
                  <a:outerShdw blurRad="38100" dist="38100" dir="2700000" algn="tl">
                    <a:srgbClr val="000000">
                      <a:alpha val="43137"/>
                    </a:srgbClr>
                  </a:outerShdw>
                </a:effectLst>
              </a:rPr>
              <a:t>2) культурно-исторические объекты, такие как реликты времен Великой Отечественной войны (окопы, противотанковые рвы).</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67" y="109067"/>
            <a:ext cx="4071296" cy="36089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Рисунок 3"/>
          <p:cNvPicPr>
            <a:picLocks noChangeAspect="1"/>
          </p:cNvPicPr>
          <p:nvPr/>
        </p:nvPicPr>
        <p:blipFill>
          <a:blip r:embed="rId3"/>
          <a:stretch>
            <a:fillRect/>
          </a:stretch>
        </p:blipFill>
        <p:spPr>
          <a:xfrm>
            <a:off x="394958" y="3880082"/>
            <a:ext cx="3875117" cy="29002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9333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96287" y="176411"/>
            <a:ext cx="7263441" cy="3693319"/>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ru-RU" dirty="0">
                <a:solidFill>
                  <a:srgbClr val="FFCC66"/>
                </a:solidFill>
                <a:effectLst>
                  <a:outerShdw blurRad="38100" dist="38100" dir="2700000" algn="tl">
                    <a:srgbClr val="000000">
                      <a:alpha val="43137"/>
                    </a:srgbClr>
                  </a:outerShdw>
                </a:effectLst>
              </a:rPr>
              <a:t>Правовой статус данного ООПТ регулируется постановлением Правительства Тверской области от 30 июня 2021 года № 377-пп «Об особо охраняемой природной территории регионального значения - природном парке «Тверь Заповедная»».</a:t>
            </a:r>
          </a:p>
          <a:p>
            <a:pPr algn="just"/>
            <a:r>
              <a:rPr lang="ru-RU" dirty="0">
                <a:solidFill>
                  <a:srgbClr val="FFCC66"/>
                </a:solidFill>
                <a:effectLst>
                  <a:outerShdw blurRad="38100" dist="38100" dir="2700000" algn="tl">
                    <a:srgbClr val="000000">
                      <a:alpha val="43137"/>
                    </a:srgbClr>
                  </a:outerShdw>
                </a:effectLst>
              </a:rPr>
              <a:t>В ходе </a:t>
            </a:r>
            <a:r>
              <a:rPr lang="ru-RU" dirty="0" smtClean="0">
                <a:solidFill>
                  <a:srgbClr val="FFCC66"/>
                </a:solidFill>
                <a:effectLst>
                  <a:outerShdw blurRad="38100" dist="38100" dir="2700000" algn="tl">
                    <a:srgbClr val="000000">
                      <a:alpha val="43137"/>
                    </a:srgbClr>
                  </a:outerShdw>
                </a:effectLst>
              </a:rPr>
              <a:t>посещения Комсомольской </a:t>
            </a:r>
            <a:r>
              <a:rPr lang="ru-RU" dirty="0">
                <a:solidFill>
                  <a:srgbClr val="FFCC66"/>
                </a:solidFill>
                <a:effectLst>
                  <a:outerShdw blurRad="38100" dist="38100" dir="2700000" algn="tl">
                    <a:srgbClr val="000000">
                      <a:alpha val="43137"/>
                    </a:srgbClr>
                  </a:outerShdw>
                </a:effectLst>
              </a:rPr>
              <a:t>рощи </a:t>
            </a:r>
            <a:r>
              <a:rPr lang="ru-RU" dirty="0" smtClean="0">
                <a:solidFill>
                  <a:srgbClr val="FFCC66"/>
                </a:solidFill>
                <a:effectLst>
                  <a:outerShdw blurRad="38100" dist="38100" dir="2700000" algn="tl">
                    <a:srgbClr val="000000">
                      <a:alpha val="43137"/>
                    </a:srgbClr>
                  </a:outerShdw>
                </a:effectLst>
              </a:rPr>
              <a:t>мы обратили </a:t>
            </a:r>
            <a:r>
              <a:rPr lang="ru-RU" smtClean="0">
                <a:solidFill>
                  <a:srgbClr val="FFCC66"/>
                </a:solidFill>
                <a:effectLst>
                  <a:outerShdw blurRad="38100" dist="38100" dir="2700000" algn="tl">
                    <a:srgbClr val="000000">
                      <a:alpha val="43137"/>
                    </a:srgbClr>
                  </a:outerShdw>
                </a:effectLst>
              </a:rPr>
              <a:t>внимание на наличие </a:t>
            </a:r>
            <a:r>
              <a:rPr lang="ru-RU" dirty="0">
                <a:solidFill>
                  <a:srgbClr val="FFCC66"/>
                </a:solidFill>
                <a:effectLst>
                  <a:outerShdw blurRad="38100" dist="38100" dir="2700000" algn="tl">
                    <a:srgbClr val="000000">
                      <a:alpha val="43137"/>
                    </a:srgbClr>
                  </a:outerShdw>
                </a:effectLst>
              </a:rPr>
              <a:t>поваленных деревьев, причём по характеру надлома ствола дерева можно сделать вывод о том, что оно было спилено. Также на земле можно найти много сухих веток, что несомненно вызывает риск возникновения лесного пожара. Кроме того, через рощу пролегает Октябрьская железная дорога, однако переход через неё в основную часть рощи не оборудован светофором и мостками для пешеходов, что создаёт серьёзную угрозу безопасности для посетителей.</a:t>
            </a:r>
          </a:p>
        </p:txBody>
      </p:sp>
      <p:pic>
        <p:nvPicPr>
          <p:cNvPr id="3" name="Рисунок 2"/>
          <p:cNvPicPr>
            <a:picLocks noChangeAspect="1"/>
          </p:cNvPicPr>
          <p:nvPr/>
        </p:nvPicPr>
        <p:blipFill>
          <a:blip r:embed="rId2"/>
          <a:stretch>
            <a:fillRect/>
          </a:stretch>
        </p:blipFill>
        <p:spPr>
          <a:xfrm>
            <a:off x="124270" y="176411"/>
            <a:ext cx="4374907" cy="32743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Рисунок 3"/>
          <p:cNvPicPr>
            <a:picLocks noChangeAspect="1"/>
          </p:cNvPicPr>
          <p:nvPr/>
        </p:nvPicPr>
        <p:blipFill>
          <a:blip r:embed="rId3"/>
          <a:stretch>
            <a:fillRect/>
          </a:stretch>
        </p:blipFill>
        <p:spPr>
          <a:xfrm>
            <a:off x="247291" y="3605723"/>
            <a:ext cx="4100422" cy="30753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Рисунок 4"/>
          <p:cNvPicPr>
            <a:picLocks noChangeAspect="1"/>
          </p:cNvPicPr>
          <p:nvPr/>
        </p:nvPicPr>
        <p:blipFill>
          <a:blip r:embed="rId4"/>
          <a:stretch>
            <a:fillRect/>
          </a:stretch>
        </p:blipFill>
        <p:spPr>
          <a:xfrm>
            <a:off x="4796287" y="4062919"/>
            <a:ext cx="3498116" cy="26181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Рисунок 5"/>
          <p:cNvPicPr>
            <a:picLocks noChangeAspect="1"/>
          </p:cNvPicPr>
          <p:nvPr/>
        </p:nvPicPr>
        <p:blipFill>
          <a:blip r:embed="rId5"/>
          <a:stretch>
            <a:fillRect/>
          </a:stretch>
        </p:blipFill>
        <p:spPr>
          <a:xfrm>
            <a:off x="8473850" y="4062919"/>
            <a:ext cx="3490827" cy="261812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03626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рифель">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Грифель">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ифель">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Сланец</Template>
  <TotalTime>245</TotalTime>
  <Words>308</Words>
  <Application>Microsoft Office PowerPoint</Application>
  <PresentationFormat>Широкоэкранный</PresentationFormat>
  <Paragraphs>12</Paragraphs>
  <Slides>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vt:i4>
      </vt:variant>
    </vt:vector>
  </HeadingPairs>
  <TitlesOfParts>
    <vt:vector size="7" baseType="lpstr">
      <vt:lpstr>Calisto MT</vt:lpstr>
      <vt:lpstr>Trebuchet MS</vt:lpstr>
      <vt:lpstr>Wingdings 2</vt:lpstr>
      <vt:lpstr>Грифель</vt:lpstr>
      <vt:lpstr>ООПТ «Тверь Заповедная»</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ООПТ «Комсомольская роща»</dc:title>
  <dc:creator>Учетная запись Майкрософт</dc:creator>
  <cp:lastModifiedBy>Коршикова Татьяна Николаевна</cp:lastModifiedBy>
  <cp:revision>12</cp:revision>
  <dcterms:created xsi:type="dcterms:W3CDTF">2025-03-02T20:05:26Z</dcterms:created>
  <dcterms:modified xsi:type="dcterms:W3CDTF">2025-04-15T09:24:18Z</dcterms:modified>
</cp:coreProperties>
</file>