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D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6" d="100"/>
          <a:sy n="106" d="100"/>
        </p:scale>
        <p:origin x="71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A19A16-2DFE-496F-A7D8-CA2558992105}"/>
              </a:ext>
            </a:extLst>
          </p:cNvPr>
          <p:cNvSpPr>
            <a:spLocks noGrp="1"/>
          </p:cNvSpPr>
          <p:nvPr>
            <p:ph type="ctrTitle"/>
          </p:nvPr>
        </p:nvSpPr>
        <p:spPr>
          <a:xfrm>
            <a:off x="1524000" y="1122363"/>
            <a:ext cx="9144000" cy="2387600"/>
          </a:xfrm>
        </p:spPr>
        <p:txBody>
          <a:bodyPr anchor="b"/>
          <a:lstStyle>
            <a:lvl1pPr algn="ctr">
              <a:defRPr sz="6000">
                <a:latin typeface="Montserrat" panose="00000500000000000000" pitchFamily="2" charset="-52"/>
              </a:defRPr>
            </a:lvl1pPr>
          </a:lstStyle>
          <a:p>
            <a:r>
              <a:rPr lang="ru-RU" dirty="0"/>
              <a:t>Образец заголовка</a:t>
            </a:r>
          </a:p>
        </p:txBody>
      </p:sp>
      <p:sp>
        <p:nvSpPr>
          <p:cNvPr id="3" name="Подзаголовок 2">
            <a:extLst>
              <a:ext uri="{FF2B5EF4-FFF2-40B4-BE49-F238E27FC236}">
                <a16:creationId xmlns:a16="http://schemas.microsoft.com/office/drawing/2014/main" id="{5CEAE4A0-7AEF-4DF8-9975-E105351B8828}"/>
              </a:ext>
            </a:extLst>
          </p:cNvPr>
          <p:cNvSpPr>
            <a:spLocks noGrp="1"/>
          </p:cNvSpPr>
          <p:nvPr>
            <p:ph type="subTitle" idx="1"/>
          </p:nvPr>
        </p:nvSpPr>
        <p:spPr>
          <a:xfrm>
            <a:off x="1524000" y="3602038"/>
            <a:ext cx="9144000" cy="1655762"/>
          </a:xfrm>
        </p:spPr>
        <p:txBody>
          <a:bodyPr/>
          <a:lstStyle>
            <a:lvl1pPr marL="0" indent="0" algn="ctr">
              <a:buNone/>
              <a:defRPr sz="2400">
                <a:latin typeface="Montserrat" panose="00000500000000000000" pitchFamily="2" charset="-5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Tree>
    <p:extLst>
      <p:ext uri="{BB962C8B-B14F-4D97-AF65-F5344CB8AC3E}">
        <p14:creationId xmlns:p14="http://schemas.microsoft.com/office/powerpoint/2010/main" val="123088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BA75F1-A44F-455E-9FFE-E77F1AEA1142}"/>
              </a:ext>
            </a:extLst>
          </p:cNvPr>
          <p:cNvSpPr>
            <a:spLocks noGrp="1"/>
          </p:cNvSpPr>
          <p:nvPr>
            <p:ph type="title" hasCustomPrompt="1"/>
          </p:nvPr>
        </p:nvSpPr>
        <p:spPr>
          <a:xfrm>
            <a:off x="2242200" y="352282"/>
            <a:ext cx="9111600" cy="1325563"/>
          </a:xfrm>
        </p:spPr>
        <p:txBody>
          <a:bodyPr/>
          <a:lstStyle>
            <a:lvl1pPr>
              <a:defRPr>
                <a:latin typeface="Montserrat" panose="00000500000000000000" pitchFamily="2" charset="-52"/>
              </a:defRPr>
            </a:lvl1pPr>
          </a:lstStyle>
          <a:p>
            <a:r>
              <a:rPr lang="ru-RU" dirty="0"/>
              <a:t>ОБРАЗЕЦ ЗАГОЛОВКА</a:t>
            </a:r>
          </a:p>
        </p:txBody>
      </p:sp>
      <p:sp>
        <p:nvSpPr>
          <p:cNvPr id="3" name="Вертикальный текст 2">
            <a:extLst>
              <a:ext uri="{FF2B5EF4-FFF2-40B4-BE49-F238E27FC236}">
                <a16:creationId xmlns:a16="http://schemas.microsoft.com/office/drawing/2014/main" id="{2C1CECC4-5EBE-470D-AA6D-BC49507B62DA}"/>
              </a:ext>
            </a:extLst>
          </p:cNvPr>
          <p:cNvSpPr>
            <a:spLocks noGrp="1"/>
          </p:cNvSpPr>
          <p:nvPr>
            <p:ph type="body" orient="vert" idx="1"/>
          </p:nvPr>
        </p:nvSpPr>
        <p:spPr/>
        <p:txBody>
          <a:bodyPr vert="eaVert"/>
          <a:lstStyle>
            <a:lvl1pPr>
              <a:defRPr>
                <a:latin typeface="Montserrat" panose="00000500000000000000" pitchFamily="2" charset="-52"/>
              </a:defRPr>
            </a:lvl1pPr>
            <a:lvl2pPr>
              <a:defRPr>
                <a:latin typeface="Montserrat" panose="00000500000000000000" pitchFamily="2" charset="-52"/>
              </a:defRPr>
            </a:lvl2pPr>
            <a:lvl3pPr>
              <a:defRPr>
                <a:latin typeface="Montserrat" panose="00000500000000000000" pitchFamily="2" charset="-52"/>
              </a:defRPr>
            </a:lvl3pPr>
            <a:lvl4pPr>
              <a:defRPr>
                <a:latin typeface="Montserrat" panose="00000500000000000000" pitchFamily="2" charset="-52"/>
              </a:defRPr>
            </a:lvl4pPr>
            <a:lvl5pPr>
              <a:defRPr>
                <a:latin typeface="Montserrat" panose="00000500000000000000" pitchFamily="2"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pic>
        <p:nvPicPr>
          <p:cNvPr id="7" name="Рисунок 6">
            <a:extLst>
              <a:ext uri="{FF2B5EF4-FFF2-40B4-BE49-F238E27FC236}">
                <a16:creationId xmlns:a16="http://schemas.microsoft.com/office/drawing/2014/main" id="{F973DD83-CB7F-4519-94C6-B7B3DC5584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72523"/>
            <a:ext cx="12192000" cy="353523"/>
          </a:xfrm>
          <a:prstGeom prst="rect">
            <a:avLst/>
          </a:prstGeom>
        </p:spPr>
      </p:pic>
      <p:pic>
        <p:nvPicPr>
          <p:cNvPr id="8" name="Рисунок 7">
            <a:extLst>
              <a:ext uri="{FF2B5EF4-FFF2-40B4-BE49-F238E27FC236}">
                <a16:creationId xmlns:a16="http://schemas.microsoft.com/office/drawing/2014/main" id="{EA4F14C2-4C8E-4ABC-B2BA-73A4C51798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352281"/>
            <a:ext cx="1000309" cy="1325563"/>
          </a:xfrm>
          <a:prstGeom prst="rect">
            <a:avLst/>
          </a:prstGeom>
        </p:spPr>
      </p:pic>
    </p:spTree>
    <p:extLst>
      <p:ext uri="{BB962C8B-B14F-4D97-AF65-F5344CB8AC3E}">
        <p14:creationId xmlns:p14="http://schemas.microsoft.com/office/powerpoint/2010/main" val="395690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5C94452-2F3A-4DA5-8E75-EFF394DEACE4}"/>
              </a:ext>
            </a:extLst>
          </p:cNvPr>
          <p:cNvSpPr>
            <a:spLocks noGrp="1"/>
          </p:cNvSpPr>
          <p:nvPr>
            <p:ph type="title" orient="vert"/>
          </p:nvPr>
        </p:nvSpPr>
        <p:spPr>
          <a:xfrm>
            <a:off x="8724900" y="365125"/>
            <a:ext cx="2628900" cy="5811838"/>
          </a:xfrm>
        </p:spPr>
        <p:txBody>
          <a:bodyPr vert="eaVert"/>
          <a:lstStyle>
            <a:lvl1pPr>
              <a:defRPr>
                <a:latin typeface="Montserrat" panose="00000500000000000000" pitchFamily="2" charset="-52"/>
              </a:defRPr>
            </a:lvl1pPr>
          </a:lstStyle>
          <a:p>
            <a:r>
              <a:rPr lang="ru-RU"/>
              <a:t>Образец заголовка</a:t>
            </a:r>
          </a:p>
        </p:txBody>
      </p:sp>
      <p:sp>
        <p:nvSpPr>
          <p:cNvPr id="3" name="Вертикальный текст 2">
            <a:extLst>
              <a:ext uri="{FF2B5EF4-FFF2-40B4-BE49-F238E27FC236}">
                <a16:creationId xmlns:a16="http://schemas.microsoft.com/office/drawing/2014/main" id="{6053A3C8-E2CB-41D7-B764-818AF958791D}"/>
              </a:ext>
            </a:extLst>
          </p:cNvPr>
          <p:cNvSpPr>
            <a:spLocks noGrp="1"/>
          </p:cNvSpPr>
          <p:nvPr>
            <p:ph type="body" orient="vert" idx="1"/>
          </p:nvPr>
        </p:nvSpPr>
        <p:spPr>
          <a:xfrm>
            <a:off x="838200" y="365125"/>
            <a:ext cx="7734300" cy="5811838"/>
          </a:xfrm>
        </p:spPr>
        <p:txBody>
          <a:bodyPr vert="eaVert"/>
          <a:lstStyle>
            <a:lvl1pPr>
              <a:defRPr>
                <a:latin typeface="Montserrat" panose="00000500000000000000" pitchFamily="2" charset="-52"/>
              </a:defRPr>
            </a:lvl1pPr>
            <a:lvl2pPr>
              <a:defRPr>
                <a:latin typeface="Montserrat" panose="00000500000000000000" pitchFamily="2" charset="-52"/>
              </a:defRPr>
            </a:lvl2pPr>
            <a:lvl3pPr>
              <a:defRPr>
                <a:latin typeface="Montserrat" panose="00000500000000000000" pitchFamily="2" charset="-52"/>
              </a:defRPr>
            </a:lvl3pPr>
            <a:lvl4pPr>
              <a:defRPr>
                <a:latin typeface="Montserrat" panose="00000500000000000000" pitchFamily="2" charset="-52"/>
              </a:defRPr>
            </a:lvl4pPr>
            <a:lvl5pPr>
              <a:defRPr>
                <a:latin typeface="Montserrat" panose="00000500000000000000" pitchFamily="2"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pic>
        <p:nvPicPr>
          <p:cNvPr id="9" name="Рисунок 8">
            <a:extLst>
              <a:ext uri="{FF2B5EF4-FFF2-40B4-BE49-F238E27FC236}">
                <a16:creationId xmlns:a16="http://schemas.microsoft.com/office/drawing/2014/main" id="{C7855468-A065-466A-ADCA-A42B5BA24B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72523"/>
            <a:ext cx="12192000" cy="353523"/>
          </a:xfrm>
          <a:prstGeom prst="rect">
            <a:avLst/>
          </a:prstGeom>
        </p:spPr>
      </p:pic>
    </p:spTree>
    <p:extLst>
      <p:ext uri="{BB962C8B-B14F-4D97-AF65-F5344CB8AC3E}">
        <p14:creationId xmlns:p14="http://schemas.microsoft.com/office/powerpoint/2010/main" val="161174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AB463B-3DCF-4482-96B8-A4D3658DFD70}"/>
              </a:ext>
            </a:extLst>
          </p:cNvPr>
          <p:cNvSpPr>
            <a:spLocks noGrp="1"/>
          </p:cNvSpPr>
          <p:nvPr>
            <p:ph type="title" hasCustomPrompt="1"/>
          </p:nvPr>
        </p:nvSpPr>
        <p:spPr>
          <a:xfrm>
            <a:off x="2242456" y="365125"/>
            <a:ext cx="9111343" cy="1325563"/>
          </a:xfrm>
        </p:spPr>
        <p:txBody>
          <a:bodyPr/>
          <a:lstStyle>
            <a:lvl1pPr>
              <a:defRPr>
                <a:latin typeface="Montserrat" panose="00000500000000000000" pitchFamily="2" charset="-52"/>
              </a:defRPr>
            </a:lvl1pPr>
          </a:lstStyle>
          <a:p>
            <a:r>
              <a:rPr lang="ru-RU" dirty="0"/>
              <a:t>ОБРАЗЕЦ ЗАГОЛОВКА</a:t>
            </a:r>
          </a:p>
        </p:txBody>
      </p:sp>
      <p:sp>
        <p:nvSpPr>
          <p:cNvPr id="3" name="Объект 2">
            <a:extLst>
              <a:ext uri="{FF2B5EF4-FFF2-40B4-BE49-F238E27FC236}">
                <a16:creationId xmlns:a16="http://schemas.microsoft.com/office/drawing/2014/main" id="{4A88E249-A53E-4CE9-B4C4-8580927E0A8B}"/>
              </a:ext>
            </a:extLst>
          </p:cNvPr>
          <p:cNvSpPr>
            <a:spLocks noGrp="1"/>
          </p:cNvSpPr>
          <p:nvPr>
            <p:ph idx="1"/>
          </p:nvPr>
        </p:nvSpPr>
        <p:spPr/>
        <p:txBody>
          <a:bodyPr/>
          <a:lstStyle>
            <a:lvl1pPr>
              <a:defRPr>
                <a:latin typeface="Montserrat" panose="00000500000000000000" pitchFamily="2" charset="-52"/>
              </a:defRPr>
            </a:lvl1pPr>
            <a:lvl2pPr>
              <a:defRPr>
                <a:latin typeface="Montserrat" panose="00000500000000000000" pitchFamily="2" charset="-52"/>
              </a:defRPr>
            </a:lvl2pPr>
            <a:lvl3pPr>
              <a:defRPr>
                <a:latin typeface="Montserrat" panose="00000500000000000000" pitchFamily="2" charset="-52"/>
              </a:defRPr>
            </a:lvl3pPr>
            <a:lvl4pPr>
              <a:defRPr>
                <a:latin typeface="Montserrat" panose="00000500000000000000" pitchFamily="2" charset="-52"/>
              </a:defRPr>
            </a:lvl4pPr>
            <a:lvl5pPr>
              <a:defRPr>
                <a:latin typeface="Montserrat"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pic>
        <p:nvPicPr>
          <p:cNvPr id="10" name="Рисунок 9">
            <a:extLst>
              <a:ext uri="{FF2B5EF4-FFF2-40B4-BE49-F238E27FC236}">
                <a16:creationId xmlns:a16="http://schemas.microsoft.com/office/drawing/2014/main" id="{EEEE15C2-2C22-49AA-BF05-3B3A410B16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199" y="365125"/>
            <a:ext cx="1000309" cy="1325563"/>
          </a:xfrm>
          <a:prstGeom prst="rect">
            <a:avLst/>
          </a:prstGeom>
        </p:spPr>
      </p:pic>
      <p:pic>
        <p:nvPicPr>
          <p:cNvPr id="12" name="Рисунок 11">
            <a:extLst>
              <a:ext uri="{FF2B5EF4-FFF2-40B4-BE49-F238E27FC236}">
                <a16:creationId xmlns:a16="http://schemas.microsoft.com/office/drawing/2014/main" id="{D8A790EC-E10D-48BD-8F73-5D83A5A760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2875"/>
            <a:ext cx="12192000" cy="353523"/>
          </a:xfrm>
          <a:prstGeom prst="rect">
            <a:avLst/>
          </a:prstGeom>
        </p:spPr>
      </p:pic>
    </p:spTree>
    <p:extLst>
      <p:ext uri="{BB962C8B-B14F-4D97-AF65-F5344CB8AC3E}">
        <p14:creationId xmlns:p14="http://schemas.microsoft.com/office/powerpoint/2010/main" val="605622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rgbClr val="2A3DAD"/>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012CF9-86C7-4FEF-B42B-92695AC07487}"/>
              </a:ext>
            </a:extLst>
          </p:cNvPr>
          <p:cNvSpPr>
            <a:spLocks noGrp="1"/>
          </p:cNvSpPr>
          <p:nvPr>
            <p:ph type="title"/>
          </p:nvPr>
        </p:nvSpPr>
        <p:spPr>
          <a:xfrm>
            <a:off x="831850" y="1709738"/>
            <a:ext cx="10515600" cy="2852737"/>
          </a:xfrm>
        </p:spPr>
        <p:txBody>
          <a:bodyPr anchor="b"/>
          <a:lstStyle>
            <a:lvl1pPr>
              <a:defRPr sz="6000">
                <a:solidFill>
                  <a:schemeClr val="bg1"/>
                </a:solidFill>
                <a:latin typeface="Montserrat" panose="00000500000000000000" pitchFamily="2" charset="-52"/>
              </a:defRPr>
            </a:lvl1pPr>
          </a:lstStyle>
          <a:p>
            <a:r>
              <a:rPr lang="ru-RU"/>
              <a:t>Образец заголовка</a:t>
            </a:r>
          </a:p>
        </p:txBody>
      </p:sp>
      <p:sp>
        <p:nvSpPr>
          <p:cNvPr id="3" name="Текст 2">
            <a:extLst>
              <a:ext uri="{FF2B5EF4-FFF2-40B4-BE49-F238E27FC236}">
                <a16:creationId xmlns:a16="http://schemas.microsoft.com/office/drawing/2014/main" id="{2EFFDCE0-4709-4347-9BD1-0ECEA922109A}"/>
              </a:ext>
            </a:extLst>
          </p:cNvPr>
          <p:cNvSpPr>
            <a:spLocks noGrp="1"/>
          </p:cNvSpPr>
          <p:nvPr>
            <p:ph type="body" idx="1"/>
          </p:nvPr>
        </p:nvSpPr>
        <p:spPr>
          <a:xfrm>
            <a:off x="831850" y="4589463"/>
            <a:ext cx="10515600" cy="1500187"/>
          </a:xfrm>
        </p:spPr>
        <p:txBody>
          <a:bodyPr/>
          <a:lstStyle>
            <a:lvl1pPr marL="0" indent="0">
              <a:buNone/>
              <a:defRPr sz="2400">
                <a:solidFill>
                  <a:schemeClr val="bg1"/>
                </a:solidFill>
                <a:latin typeface="Montserrat" panose="00000500000000000000" pitchFamily="2" charset="-5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pic>
        <p:nvPicPr>
          <p:cNvPr id="12" name="Рисунок 11">
            <a:extLst>
              <a:ext uri="{FF2B5EF4-FFF2-40B4-BE49-F238E27FC236}">
                <a16:creationId xmlns:a16="http://schemas.microsoft.com/office/drawing/2014/main" id="{B249C24C-B16F-46E3-B702-B2A5B5081F4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850" y="175259"/>
            <a:ext cx="4284436" cy="1390038"/>
          </a:xfrm>
          <a:prstGeom prst="rect">
            <a:avLst/>
          </a:prstGeom>
        </p:spPr>
      </p:pic>
      <p:pic>
        <p:nvPicPr>
          <p:cNvPr id="14" name="Рисунок 13">
            <a:extLst>
              <a:ext uri="{FF2B5EF4-FFF2-40B4-BE49-F238E27FC236}">
                <a16:creationId xmlns:a16="http://schemas.microsoft.com/office/drawing/2014/main" id="{1C29BB88-EB33-40F0-8B50-8F9E06666A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19981"/>
            <a:ext cx="12192000" cy="353523"/>
          </a:xfrm>
          <a:prstGeom prst="rect">
            <a:avLst/>
          </a:prstGeom>
        </p:spPr>
      </p:pic>
    </p:spTree>
    <p:extLst>
      <p:ext uri="{BB962C8B-B14F-4D97-AF65-F5344CB8AC3E}">
        <p14:creationId xmlns:p14="http://schemas.microsoft.com/office/powerpoint/2010/main" val="194070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7B85EE-06E8-466E-9F30-BE36FE4B59AC}"/>
              </a:ext>
            </a:extLst>
          </p:cNvPr>
          <p:cNvSpPr>
            <a:spLocks noGrp="1"/>
          </p:cNvSpPr>
          <p:nvPr>
            <p:ph type="title" hasCustomPrompt="1"/>
          </p:nvPr>
        </p:nvSpPr>
        <p:spPr>
          <a:xfrm>
            <a:off x="2242200" y="320675"/>
            <a:ext cx="9111600" cy="1325563"/>
          </a:xfrm>
        </p:spPr>
        <p:txBody>
          <a:bodyPr/>
          <a:lstStyle>
            <a:lvl1pPr>
              <a:defRPr>
                <a:latin typeface="Montserrat" panose="00000500000000000000" pitchFamily="2" charset="-52"/>
              </a:defRPr>
            </a:lvl1pPr>
          </a:lstStyle>
          <a:p>
            <a:r>
              <a:rPr lang="ru-RU" dirty="0"/>
              <a:t>ОБРАЗЕЦ ЗАГОЛОВКА</a:t>
            </a:r>
          </a:p>
        </p:txBody>
      </p:sp>
      <p:sp>
        <p:nvSpPr>
          <p:cNvPr id="3" name="Объект 2">
            <a:extLst>
              <a:ext uri="{FF2B5EF4-FFF2-40B4-BE49-F238E27FC236}">
                <a16:creationId xmlns:a16="http://schemas.microsoft.com/office/drawing/2014/main" id="{2C1611F0-5C39-4DC5-8EEE-4A4300CADA82}"/>
              </a:ext>
            </a:extLst>
          </p:cNvPr>
          <p:cNvSpPr>
            <a:spLocks noGrp="1"/>
          </p:cNvSpPr>
          <p:nvPr>
            <p:ph sz="half" idx="1"/>
          </p:nvPr>
        </p:nvSpPr>
        <p:spPr>
          <a:xfrm>
            <a:off x="838200" y="1825625"/>
            <a:ext cx="5181600" cy="4351338"/>
          </a:xfrm>
        </p:spPr>
        <p:txBody>
          <a:bodyPr/>
          <a:lstStyle>
            <a:lvl1pPr>
              <a:defRPr>
                <a:latin typeface="Montserrat" panose="00000500000000000000" pitchFamily="2" charset="-52"/>
              </a:defRPr>
            </a:lvl1pPr>
            <a:lvl2pPr>
              <a:defRPr>
                <a:latin typeface="Montserrat" panose="00000500000000000000" pitchFamily="2" charset="-52"/>
              </a:defRPr>
            </a:lvl2pPr>
            <a:lvl3pPr>
              <a:defRPr>
                <a:latin typeface="Montserrat" panose="00000500000000000000" pitchFamily="2" charset="-52"/>
              </a:defRPr>
            </a:lvl3pPr>
            <a:lvl4pPr>
              <a:defRPr>
                <a:latin typeface="Montserrat" panose="00000500000000000000" pitchFamily="2" charset="-52"/>
              </a:defRPr>
            </a:lvl4pPr>
            <a:lvl5pPr>
              <a:defRPr>
                <a:latin typeface="Montserrat" panose="00000500000000000000" pitchFamily="2"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54C0150-6020-4845-9C29-B63DD6A69CFD}"/>
              </a:ext>
            </a:extLst>
          </p:cNvPr>
          <p:cNvSpPr>
            <a:spLocks noGrp="1"/>
          </p:cNvSpPr>
          <p:nvPr>
            <p:ph sz="half" idx="2"/>
          </p:nvPr>
        </p:nvSpPr>
        <p:spPr>
          <a:xfrm>
            <a:off x="6172200" y="1825625"/>
            <a:ext cx="5181600" cy="4351338"/>
          </a:xfrm>
        </p:spPr>
        <p:txBody>
          <a:bodyPr/>
          <a:lstStyle>
            <a:lvl1pPr>
              <a:defRPr>
                <a:latin typeface="Montserrat" panose="00000500000000000000" pitchFamily="2" charset="-52"/>
              </a:defRPr>
            </a:lvl1pPr>
            <a:lvl2pPr>
              <a:defRPr>
                <a:latin typeface="Montserrat" panose="00000500000000000000" pitchFamily="2" charset="-52"/>
              </a:defRPr>
            </a:lvl2pPr>
            <a:lvl3pPr>
              <a:defRPr>
                <a:latin typeface="Montserrat" panose="00000500000000000000" pitchFamily="2" charset="-52"/>
              </a:defRPr>
            </a:lvl3pPr>
            <a:lvl4pPr>
              <a:defRPr>
                <a:latin typeface="Montserrat" panose="00000500000000000000" pitchFamily="2" charset="-52"/>
              </a:defRPr>
            </a:lvl4pPr>
            <a:lvl5pPr>
              <a:defRPr>
                <a:latin typeface="Montserrat" panose="00000500000000000000" pitchFamily="2"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pic>
        <p:nvPicPr>
          <p:cNvPr id="8" name="Рисунок 7">
            <a:extLst>
              <a:ext uri="{FF2B5EF4-FFF2-40B4-BE49-F238E27FC236}">
                <a16:creationId xmlns:a16="http://schemas.microsoft.com/office/drawing/2014/main" id="{39F5F252-D6BA-4841-92FB-79CF5C17A0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199" y="365125"/>
            <a:ext cx="1000309" cy="1325563"/>
          </a:xfrm>
          <a:prstGeom prst="rect">
            <a:avLst/>
          </a:prstGeom>
        </p:spPr>
      </p:pic>
      <p:pic>
        <p:nvPicPr>
          <p:cNvPr id="6" name="Рисунок 5">
            <a:extLst>
              <a:ext uri="{FF2B5EF4-FFF2-40B4-BE49-F238E27FC236}">
                <a16:creationId xmlns:a16="http://schemas.microsoft.com/office/drawing/2014/main" id="{99F4294F-8F0E-43F1-8B80-09E4911BB0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6179"/>
            <a:ext cx="12192000" cy="353523"/>
          </a:xfrm>
          <a:prstGeom prst="rect">
            <a:avLst/>
          </a:prstGeom>
        </p:spPr>
      </p:pic>
    </p:spTree>
    <p:extLst>
      <p:ext uri="{BB962C8B-B14F-4D97-AF65-F5344CB8AC3E}">
        <p14:creationId xmlns:p14="http://schemas.microsoft.com/office/powerpoint/2010/main" val="2614433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8DE41D-9E96-4BDA-B272-5AA27E7D4931}"/>
              </a:ext>
            </a:extLst>
          </p:cNvPr>
          <p:cNvSpPr>
            <a:spLocks noGrp="1"/>
          </p:cNvSpPr>
          <p:nvPr>
            <p:ph type="title" hasCustomPrompt="1"/>
          </p:nvPr>
        </p:nvSpPr>
        <p:spPr>
          <a:xfrm>
            <a:off x="2240612" y="301170"/>
            <a:ext cx="9111600" cy="1325563"/>
          </a:xfrm>
        </p:spPr>
        <p:txBody>
          <a:bodyPr/>
          <a:lstStyle>
            <a:lvl1pPr>
              <a:defRPr>
                <a:latin typeface="Montserrat" panose="00000500000000000000" pitchFamily="2" charset="-52"/>
              </a:defRPr>
            </a:lvl1pPr>
          </a:lstStyle>
          <a:p>
            <a:r>
              <a:rPr lang="ru-RU" dirty="0"/>
              <a:t>ОБРАЗЕЦ ЗАГОЛОВКА</a:t>
            </a:r>
          </a:p>
        </p:txBody>
      </p:sp>
      <p:sp>
        <p:nvSpPr>
          <p:cNvPr id="3" name="Текст 2">
            <a:extLst>
              <a:ext uri="{FF2B5EF4-FFF2-40B4-BE49-F238E27FC236}">
                <a16:creationId xmlns:a16="http://schemas.microsoft.com/office/drawing/2014/main" id="{A27893FC-0D88-4F2F-BA94-7279976F2F54}"/>
              </a:ext>
            </a:extLst>
          </p:cNvPr>
          <p:cNvSpPr>
            <a:spLocks noGrp="1"/>
          </p:cNvSpPr>
          <p:nvPr>
            <p:ph type="body" idx="1"/>
          </p:nvPr>
        </p:nvSpPr>
        <p:spPr>
          <a:xfrm>
            <a:off x="839788" y="1681163"/>
            <a:ext cx="5157787" cy="823912"/>
          </a:xfrm>
        </p:spPr>
        <p:txBody>
          <a:bodyPr anchor="b"/>
          <a:lstStyle>
            <a:lvl1pPr marL="0" indent="0">
              <a:buNone/>
              <a:defRPr sz="2400" b="1">
                <a:latin typeface="Montserrat" panose="00000500000000000000" pitchFamily="2"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Объект 3">
            <a:extLst>
              <a:ext uri="{FF2B5EF4-FFF2-40B4-BE49-F238E27FC236}">
                <a16:creationId xmlns:a16="http://schemas.microsoft.com/office/drawing/2014/main" id="{79B4F76D-C796-4BF3-81ED-3A78495FFE3E}"/>
              </a:ext>
            </a:extLst>
          </p:cNvPr>
          <p:cNvSpPr>
            <a:spLocks noGrp="1"/>
          </p:cNvSpPr>
          <p:nvPr>
            <p:ph sz="half" idx="2" hasCustomPrompt="1"/>
          </p:nvPr>
        </p:nvSpPr>
        <p:spPr>
          <a:xfrm>
            <a:off x="839788" y="2505075"/>
            <a:ext cx="5157787" cy="3684588"/>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a:extLst>
              <a:ext uri="{FF2B5EF4-FFF2-40B4-BE49-F238E27FC236}">
                <a16:creationId xmlns:a16="http://schemas.microsoft.com/office/drawing/2014/main" id="{3363E8AA-66BD-4AEC-971A-AE51A6E782FC}"/>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Объект 5">
            <a:extLst>
              <a:ext uri="{FF2B5EF4-FFF2-40B4-BE49-F238E27FC236}">
                <a16:creationId xmlns:a16="http://schemas.microsoft.com/office/drawing/2014/main" id="{585DF4E3-234C-47D2-93D3-28AC25093A92}"/>
              </a:ext>
            </a:extLst>
          </p:cNvPr>
          <p:cNvSpPr>
            <a:spLocks noGrp="1"/>
          </p:cNvSpPr>
          <p:nvPr>
            <p:ph sz="quarter" idx="4" hasCustomPrompt="1"/>
          </p:nvPr>
        </p:nvSpPr>
        <p:spPr>
          <a:xfrm>
            <a:off x="6172200" y="2505075"/>
            <a:ext cx="5183188" cy="3684588"/>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pic>
        <p:nvPicPr>
          <p:cNvPr id="10" name="Рисунок 9">
            <a:extLst>
              <a:ext uri="{FF2B5EF4-FFF2-40B4-BE49-F238E27FC236}">
                <a16:creationId xmlns:a16="http://schemas.microsoft.com/office/drawing/2014/main" id="{C2A044D7-B463-48F0-99F8-8E6BB8DAEA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199" y="365125"/>
            <a:ext cx="1000309" cy="1325563"/>
          </a:xfrm>
          <a:prstGeom prst="rect">
            <a:avLst/>
          </a:prstGeom>
        </p:spPr>
      </p:pic>
      <p:pic>
        <p:nvPicPr>
          <p:cNvPr id="12" name="Рисунок 11">
            <a:extLst>
              <a:ext uri="{FF2B5EF4-FFF2-40B4-BE49-F238E27FC236}">
                <a16:creationId xmlns:a16="http://schemas.microsoft.com/office/drawing/2014/main" id="{063C9647-4031-4BD5-AC89-052A57E9D2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6179"/>
            <a:ext cx="12192000" cy="353523"/>
          </a:xfrm>
          <a:prstGeom prst="rect">
            <a:avLst/>
          </a:prstGeom>
        </p:spPr>
      </p:pic>
    </p:spTree>
    <p:extLst>
      <p:ext uri="{BB962C8B-B14F-4D97-AF65-F5344CB8AC3E}">
        <p14:creationId xmlns:p14="http://schemas.microsoft.com/office/powerpoint/2010/main" val="321975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FBC7F4-577B-41C8-A7AC-B116520359B9}"/>
              </a:ext>
            </a:extLst>
          </p:cNvPr>
          <p:cNvSpPr>
            <a:spLocks noGrp="1"/>
          </p:cNvSpPr>
          <p:nvPr>
            <p:ph type="title" hasCustomPrompt="1"/>
          </p:nvPr>
        </p:nvSpPr>
        <p:spPr>
          <a:xfrm>
            <a:off x="2242200" y="365124"/>
            <a:ext cx="9111600" cy="1325563"/>
          </a:xfrm>
        </p:spPr>
        <p:txBody>
          <a:bodyPr/>
          <a:lstStyle>
            <a:lvl1pPr>
              <a:defRPr>
                <a:latin typeface="Montserrat" panose="00000500000000000000" pitchFamily="2" charset="-52"/>
              </a:defRPr>
            </a:lvl1pPr>
          </a:lstStyle>
          <a:p>
            <a:r>
              <a:rPr lang="ru-RU" dirty="0"/>
              <a:t>ОБРАЗЕЦ ЗАГОЛОВКА</a:t>
            </a:r>
          </a:p>
        </p:txBody>
      </p:sp>
      <p:pic>
        <p:nvPicPr>
          <p:cNvPr id="6" name="Рисунок 5">
            <a:extLst>
              <a:ext uri="{FF2B5EF4-FFF2-40B4-BE49-F238E27FC236}">
                <a16:creationId xmlns:a16="http://schemas.microsoft.com/office/drawing/2014/main" id="{45F624F7-4B37-4125-8993-F5E9D19C70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199" y="365125"/>
            <a:ext cx="1000309" cy="1325563"/>
          </a:xfrm>
          <a:prstGeom prst="rect">
            <a:avLst/>
          </a:prstGeom>
        </p:spPr>
      </p:pic>
      <p:pic>
        <p:nvPicPr>
          <p:cNvPr id="8" name="Рисунок 7">
            <a:extLst>
              <a:ext uri="{FF2B5EF4-FFF2-40B4-BE49-F238E27FC236}">
                <a16:creationId xmlns:a16="http://schemas.microsoft.com/office/drawing/2014/main" id="{BBD1C6FA-9182-49CA-9083-E84FEF2FB1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07069"/>
            <a:ext cx="12192000" cy="353523"/>
          </a:xfrm>
          <a:prstGeom prst="rect">
            <a:avLst/>
          </a:prstGeom>
        </p:spPr>
      </p:pic>
    </p:spTree>
    <p:extLst>
      <p:ext uri="{BB962C8B-B14F-4D97-AF65-F5344CB8AC3E}">
        <p14:creationId xmlns:p14="http://schemas.microsoft.com/office/powerpoint/2010/main" val="2683231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EB185130-860E-4413-B451-70E8509CAE8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89857" y="208715"/>
            <a:ext cx="3679371" cy="1358914"/>
          </a:xfrm>
          <a:prstGeom prst="rect">
            <a:avLst/>
          </a:prstGeom>
        </p:spPr>
      </p:pic>
      <p:pic>
        <p:nvPicPr>
          <p:cNvPr id="8" name="Рисунок 7">
            <a:extLst>
              <a:ext uri="{FF2B5EF4-FFF2-40B4-BE49-F238E27FC236}">
                <a16:creationId xmlns:a16="http://schemas.microsoft.com/office/drawing/2014/main" id="{1A66A371-A50C-4F2F-971F-01A26A6BE0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72523"/>
            <a:ext cx="12192000" cy="353523"/>
          </a:xfrm>
          <a:prstGeom prst="rect">
            <a:avLst/>
          </a:prstGeom>
        </p:spPr>
      </p:pic>
    </p:spTree>
    <p:extLst>
      <p:ext uri="{BB962C8B-B14F-4D97-AF65-F5344CB8AC3E}">
        <p14:creationId xmlns:p14="http://schemas.microsoft.com/office/powerpoint/2010/main" val="842590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F6A374-C2A1-4ED7-9212-6C72CDAC83E3}"/>
              </a:ext>
            </a:extLst>
          </p:cNvPr>
          <p:cNvSpPr>
            <a:spLocks noGrp="1"/>
          </p:cNvSpPr>
          <p:nvPr>
            <p:ph type="title" hasCustomPrompt="1"/>
          </p:nvPr>
        </p:nvSpPr>
        <p:spPr>
          <a:xfrm>
            <a:off x="839788" y="457200"/>
            <a:ext cx="3932237" cy="1600200"/>
          </a:xfrm>
        </p:spPr>
        <p:txBody>
          <a:bodyPr anchor="b"/>
          <a:lstStyle>
            <a:lvl1pPr>
              <a:defRPr sz="3200">
                <a:latin typeface="Montserrat" panose="00000500000000000000" pitchFamily="2" charset="-52"/>
              </a:defRPr>
            </a:lvl1pPr>
          </a:lstStyle>
          <a:p>
            <a:r>
              <a:rPr lang="ru-RU" dirty="0"/>
              <a:t>ОБРАЗЕЦ ЗАГОЛОВКА</a:t>
            </a:r>
          </a:p>
        </p:txBody>
      </p:sp>
      <p:sp>
        <p:nvSpPr>
          <p:cNvPr id="3" name="Объект 2">
            <a:extLst>
              <a:ext uri="{FF2B5EF4-FFF2-40B4-BE49-F238E27FC236}">
                <a16:creationId xmlns:a16="http://schemas.microsoft.com/office/drawing/2014/main" id="{91EC1D1E-063E-4AFE-BD30-93F039A3392A}"/>
              </a:ext>
            </a:extLst>
          </p:cNvPr>
          <p:cNvSpPr>
            <a:spLocks noGrp="1"/>
          </p:cNvSpPr>
          <p:nvPr>
            <p:ph idx="1"/>
          </p:nvPr>
        </p:nvSpPr>
        <p:spPr>
          <a:xfrm>
            <a:off x="5183188" y="987425"/>
            <a:ext cx="6172200" cy="4873625"/>
          </a:xfrm>
        </p:spPr>
        <p:txBody>
          <a:bodyPr/>
          <a:lstStyle>
            <a:lvl1pPr>
              <a:defRPr sz="3200">
                <a:latin typeface="Montserrat" panose="00000500000000000000" pitchFamily="2" charset="-5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Текст 3">
            <a:extLst>
              <a:ext uri="{FF2B5EF4-FFF2-40B4-BE49-F238E27FC236}">
                <a16:creationId xmlns:a16="http://schemas.microsoft.com/office/drawing/2014/main" id="{BDA4BFB2-D9B8-428D-B5F9-78DA493E4C6D}"/>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2" charset="-5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pic>
        <p:nvPicPr>
          <p:cNvPr id="11" name="Рисунок 10">
            <a:extLst>
              <a:ext uri="{FF2B5EF4-FFF2-40B4-BE49-F238E27FC236}">
                <a16:creationId xmlns:a16="http://schemas.microsoft.com/office/drawing/2014/main" id="{1AFDC0E8-2791-40A2-8EF2-84055FD411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42413" y="180798"/>
            <a:ext cx="2209799" cy="816152"/>
          </a:xfrm>
          <a:prstGeom prst="rect">
            <a:avLst/>
          </a:prstGeom>
        </p:spPr>
      </p:pic>
      <p:pic>
        <p:nvPicPr>
          <p:cNvPr id="12" name="Рисунок 11">
            <a:extLst>
              <a:ext uri="{FF2B5EF4-FFF2-40B4-BE49-F238E27FC236}">
                <a16:creationId xmlns:a16="http://schemas.microsoft.com/office/drawing/2014/main" id="{250AF713-2FC1-42A6-9ED3-FDB68465BE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83409"/>
            <a:ext cx="12192000" cy="353523"/>
          </a:xfrm>
          <a:prstGeom prst="rect">
            <a:avLst/>
          </a:prstGeom>
        </p:spPr>
      </p:pic>
    </p:spTree>
    <p:extLst>
      <p:ext uri="{BB962C8B-B14F-4D97-AF65-F5344CB8AC3E}">
        <p14:creationId xmlns:p14="http://schemas.microsoft.com/office/powerpoint/2010/main" val="57221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796F25-355B-40B1-8B22-50E19562B101}"/>
              </a:ext>
            </a:extLst>
          </p:cNvPr>
          <p:cNvSpPr>
            <a:spLocks noGrp="1"/>
          </p:cNvSpPr>
          <p:nvPr>
            <p:ph type="title" hasCustomPrompt="1"/>
          </p:nvPr>
        </p:nvSpPr>
        <p:spPr>
          <a:xfrm>
            <a:off x="839788" y="457200"/>
            <a:ext cx="3932237" cy="1600200"/>
          </a:xfrm>
        </p:spPr>
        <p:txBody>
          <a:bodyPr anchor="b"/>
          <a:lstStyle>
            <a:lvl1pPr>
              <a:defRPr sz="3200">
                <a:latin typeface="Montserrat" panose="00000500000000000000" pitchFamily="2" charset="-52"/>
              </a:defRPr>
            </a:lvl1pPr>
          </a:lstStyle>
          <a:p>
            <a:r>
              <a:rPr lang="ru-RU" dirty="0"/>
              <a:t>ОБРАЗЕЦ ЗАГОЛОВКА</a:t>
            </a:r>
          </a:p>
        </p:txBody>
      </p:sp>
      <p:sp>
        <p:nvSpPr>
          <p:cNvPr id="3" name="Рисунок 2">
            <a:extLst>
              <a:ext uri="{FF2B5EF4-FFF2-40B4-BE49-F238E27FC236}">
                <a16:creationId xmlns:a16="http://schemas.microsoft.com/office/drawing/2014/main" id="{8182D63D-B83D-4DB8-8BFB-F1642EEB54E9}"/>
              </a:ext>
            </a:extLst>
          </p:cNvPr>
          <p:cNvSpPr>
            <a:spLocks noGrp="1"/>
          </p:cNvSpPr>
          <p:nvPr>
            <p:ph type="pic" idx="1"/>
          </p:nvPr>
        </p:nvSpPr>
        <p:spPr>
          <a:xfrm>
            <a:off x="5183188" y="987425"/>
            <a:ext cx="6172200" cy="4873625"/>
          </a:xfrm>
        </p:spPr>
        <p:txBody>
          <a:bodyPr/>
          <a:lstStyle>
            <a:lvl1pPr marL="0" indent="0">
              <a:buNone/>
              <a:defRPr sz="3200">
                <a:latin typeface="Montserrat" panose="00000500000000000000" pitchFamily="2" charset="-5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89D9EED-1598-4F13-8C24-17049C4B7B8D}"/>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2" charset="-5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pic>
        <p:nvPicPr>
          <p:cNvPr id="8" name="Рисунок 7">
            <a:extLst>
              <a:ext uri="{FF2B5EF4-FFF2-40B4-BE49-F238E27FC236}">
                <a16:creationId xmlns:a16="http://schemas.microsoft.com/office/drawing/2014/main" id="{1F39F730-E001-4B3A-BAD6-51BBB5C532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72523"/>
            <a:ext cx="12192000" cy="353523"/>
          </a:xfrm>
          <a:prstGeom prst="rect">
            <a:avLst/>
          </a:prstGeom>
        </p:spPr>
      </p:pic>
      <p:pic>
        <p:nvPicPr>
          <p:cNvPr id="9" name="Рисунок 8">
            <a:extLst>
              <a:ext uri="{FF2B5EF4-FFF2-40B4-BE49-F238E27FC236}">
                <a16:creationId xmlns:a16="http://schemas.microsoft.com/office/drawing/2014/main" id="{380E2A4D-75B2-47DB-B8D6-C5C67663345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142413" y="180798"/>
            <a:ext cx="2209799" cy="816152"/>
          </a:xfrm>
          <a:prstGeom prst="rect">
            <a:avLst/>
          </a:prstGeom>
        </p:spPr>
      </p:pic>
    </p:spTree>
    <p:extLst>
      <p:ext uri="{BB962C8B-B14F-4D97-AF65-F5344CB8AC3E}">
        <p14:creationId xmlns:p14="http://schemas.microsoft.com/office/powerpoint/2010/main" val="3879149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147BA1-1FE9-451E-990E-30F5CF853C40}"/>
              </a:ext>
            </a:extLst>
          </p:cNvPr>
          <p:cNvSpPr>
            <a:spLocks noGrp="1"/>
          </p:cNvSpPr>
          <p:nvPr>
            <p:ph type="title"/>
          </p:nvPr>
        </p:nvSpPr>
        <p:spPr>
          <a:xfrm>
            <a:off x="838200" y="352282"/>
            <a:ext cx="105156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a:extLst>
              <a:ext uri="{FF2B5EF4-FFF2-40B4-BE49-F238E27FC236}">
                <a16:creationId xmlns:a16="http://schemas.microsoft.com/office/drawing/2014/main" id="{D7FE8EC1-AD00-4D6C-8981-0D62ADA360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138740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ontserrat" panose="00000500000000000000" pitchFamily="2" charset="-5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14.jpeg"/><Relationship Id="rId10" Type="http://schemas.openxmlformats.org/officeDocument/2006/relationships/image" Target="../media/image17.png"/><Relationship Id="rId4" Type="http://schemas.openxmlformats.org/officeDocument/2006/relationships/image" Target="../media/image13.jpg"/><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E5C025-D2CA-4883-872B-0A2B693D1D5D}"/>
              </a:ext>
            </a:extLst>
          </p:cNvPr>
          <p:cNvSpPr>
            <a:spLocks noGrp="1"/>
          </p:cNvSpPr>
          <p:nvPr>
            <p:ph type="ctrTitle"/>
          </p:nvPr>
        </p:nvSpPr>
        <p:spPr>
          <a:xfrm>
            <a:off x="1524000" y="1122363"/>
            <a:ext cx="9144000" cy="2069245"/>
          </a:xfrm>
        </p:spPr>
        <p:txBody>
          <a:bodyPr>
            <a:normAutofit fontScale="90000"/>
          </a:bodyPr>
          <a:lstStyle/>
          <a:p>
            <a:r>
              <a:rPr lang="ru-RU" dirty="0">
                <a:solidFill>
                  <a:schemeClr val="bg1"/>
                </a:solidFill>
              </a:rPr>
              <a:t>Памятник природы «Комсомольская роща»</a:t>
            </a:r>
          </a:p>
        </p:txBody>
      </p:sp>
      <p:sp>
        <p:nvSpPr>
          <p:cNvPr id="3" name="Подзаголовок 2">
            <a:extLst>
              <a:ext uri="{FF2B5EF4-FFF2-40B4-BE49-F238E27FC236}">
                <a16:creationId xmlns:a16="http://schemas.microsoft.com/office/drawing/2014/main" id="{1E8B3FA2-532F-47C6-BCB2-C580F4D995F4}"/>
              </a:ext>
            </a:extLst>
          </p:cNvPr>
          <p:cNvSpPr>
            <a:spLocks noGrp="1"/>
          </p:cNvSpPr>
          <p:nvPr>
            <p:ph type="subTitle" idx="1"/>
          </p:nvPr>
        </p:nvSpPr>
        <p:spPr>
          <a:xfrm>
            <a:off x="1524000" y="3578468"/>
            <a:ext cx="9144000" cy="1679331"/>
          </a:xfrm>
        </p:spPr>
        <p:txBody>
          <a:bodyPr anchor="ctr">
            <a:normAutofit fontScale="47500" lnSpcReduction="20000"/>
          </a:bodyPr>
          <a:lstStyle/>
          <a:p>
            <a:pPr>
              <a:lnSpc>
                <a:spcPct val="120000"/>
              </a:lnSpc>
            </a:pPr>
            <a:r>
              <a:rPr lang="ru-RU" sz="2900" dirty="0">
                <a:solidFill>
                  <a:schemeClr val="bg1"/>
                </a:solidFill>
              </a:rPr>
              <a:t>ФИЛИППОВ Владислав Александрович, </a:t>
            </a:r>
            <a:r>
              <a:rPr lang="ru-RU" sz="2900" dirty="0" smtClean="0">
                <a:solidFill>
                  <a:schemeClr val="bg1"/>
                </a:solidFill>
              </a:rPr>
              <a:t>СМИРНОВ </a:t>
            </a:r>
            <a:r>
              <a:rPr lang="ru-RU" sz="2900" dirty="0">
                <a:solidFill>
                  <a:schemeClr val="bg1"/>
                </a:solidFill>
              </a:rPr>
              <a:t>Александр Михайлович </a:t>
            </a:r>
          </a:p>
          <a:p>
            <a:pPr>
              <a:lnSpc>
                <a:spcPct val="120000"/>
              </a:lnSpc>
            </a:pPr>
            <a:r>
              <a:rPr lang="ru-RU" sz="2900" dirty="0">
                <a:solidFill>
                  <a:schemeClr val="bg1"/>
                </a:solidFill>
              </a:rPr>
              <a:t>студенты 3 курса </a:t>
            </a:r>
            <a:r>
              <a:rPr lang="ru-RU" sz="2900" dirty="0" smtClean="0">
                <a:solidFill>
                  <a:schemeClr val="bg1"/>
                </a:solidFill>
              </a:rPr>
              <a:t>юридического факультета, </a:t>
            </a:r>
          </a:p>
          <a:p>
            <a:pPr>
              <a:lnSpc>
                <a:spcPct val="120000"/>
              </a:lnSpc>
            </a:pPr>
            <a:r>
              <a:rPr lang="ru-RU" sz="2900" dirty="0" smtClean="0">
                <a:solidFill>
                  <a:schemeClr val="bg1"/>
                </a:solidFill>
              </a:rPr>
              <a:t>специальность </a:t>
            </a:r>
            <a:r>
              <a:rPr lang="ru-RU" sz="2900" dirty="0">
                <a:solidFill>
                  <a:schemeClr val="bg1"/>
                </a:solidFill>
              </a:rPr>
              <a:t>38.05.02 </a:t>
            </a:r>
            <a:r>
              <a:rPr lang="ru-RU" sz="2900" dirty="0" smtClean="0">
                <a:solidFill>
                  <a:schemeClr val="bg1"/>
                </a:solidFill>
              </a:rPr>
              <a:t>Таможенное дело, </a:t>
            </a:r>
          </a:p>
          <a:p>
            <a:pPr>
              <a:lnSpc>
                <a:spcPct val="120000"/>
              </a:lnSpc>
            </a:pPr>
            <a:r>
              <a:rPr lang="ru-RU" sz="2900" dirty="0" smtClean="0">
                <a:solidFill>
                  <a:schemeClr val="bg1"/>
                </a:solidFill>
              </a:rPr>
              <a:t>ФГБОУ </a:t>
            </a:r>
            <a:r>
              <a:rPr lang="ru-RU" sz="2900" dirty="0">
                <a:solidFill>
                  <a:schemeClr val="bg1"/>
                </a:solidFill>
              </a:rPr>
              <a:t>ВО «Тверской государственный университет» (170100, г. Тверь, ул. Желябова, 33)</a:t>
            </a:r>
          </a:p>
          <a:p>
            <a:pPr>
              <a:lnSpc>
                <a:spcPct val="120000"/>
              </a:lnSpc>
            </a:pPr>
            <a:r>
              <a:rPr lang="ru-RU" sz="2900" dirty="0">
                <a:solidFill>
                  <a:schemeClr val="bg1"/>
                </a:solidFill>
              </a:rPr>
              <a:t>37 группа</a:t>
            </a:r>
          </a:p>
          <a:p>
            <a:endParaRPr lang="ru-RU" dirty="0"/>
          </a:p>
        </p:txBody>
      </p:sp>
    </p:spTree>
    <p:extLst>
      <p:ext uri="{BB962C8B-B14F-4D97-AF65-F5344CB8AC3E}">
        <p14:creationId xmlns:p14="http://schemas.microsoft.com/office/powerpoint/2010/main" val="4113670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 name="Picture 26" descr="Фон листья - Png (пнг) картинки и иконки без фона">
            <a:extLst>
              <a:ext uri="{FF2B5EF4-FFF2-40B4-BE49-F238E27FC236}">
                <a16:creationId xmlns:a16="http://schemas.microsoft.com/office/drawing/2014/main" id="{F34BF8E2-1DA2-41D1-BD60-D98FA6CADA6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838199" y="1635518"/>
            <a:ext cx="9519341" cy="456135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C7BBBD41-8C1D-4467-AEEC-FBBF07BAD854}"/>
              </a:ext>
            </a:extLst>
          </p:cNvPr>
          <p:cNvSpPr>
            <a:spLocks noGrp="1"/>
          </p:cNvSpPr>
          <p:nvPr>
            <p:ph type="title"/>
          </p:nvPr>
        </p:nvSpPr>
        <p:spPr/>
        <p:txBody>
          <a:bodyPr>
            <a:normAutofit/>
          </a:bodyPr>
          <a:lstStyle/>
          <a:p>
            <a:r>
              <a:rPr lang="ru-RU" sz="3200" dirty="0"/>
              <a:t>Всё о «Комсомольской роще»</a:t>
            </a:r>
          </a:p>
        </p:txBody>
      </p:sp>
      <p:sp>
        <p:nvSpPr>
          <p:cNvPr id="3" name="Объект 2">
            <a:extLst>
              <a:ext uri="{FF2B5EF4-FFF2-40B4-BE49-F238E27FC236}">
                <a16:creationId xmlns:a16="http://schemas.microsoft.com/office/drawing/2014/main" id="{AC292A94-9C68-43AE-97A3-538D08754418}"/>
              </a:ext>
            </a:extLst>
          </p:cNvPr>
          <p:cNvSpPr>
            <a:spLocks noGrp="1"/>
          </p:cNvSpPr>
          <p:nvPr>
            <p:ph idx="1"/>
          </p:nvPr>
        </p:nvSpPr>
        <p:spPr>
          <a:xfrm>
            <a:off x="838200" y="1690687"/>
            <a:ext cx="10515600" cy="4984433"/>
          </a:xfrm>
        </p:spPr>
        <p:txBody>
          <a:bodyPr>
            <a:normAutofit fontScale="92500" lnSpcReduction="20000"/>
          </a:bodyPr>
          <a:lstStyle/>
          <a:p>
            <a:pPr algn="just"/>
            <a:r>
              <a:rPr lang="ru-RU" sz="1800" dirty="0"/>
              <a:t>Была создана 12 февраля 1982 года с целью сохранения в чертах г. Твери ценного в экологическом, научном, культурном, рекреационном и эстетическом отношениях природного комплекса, мест обитания и произрастания видов флоры и фауны, занесенных в Красную книгу Тверской области.</a:t>
            </a:r>
            <a:r>
              <a:rPr lang="en-US" sz="1800" dirty="0"/>
              <a:t> </a:t>
            </a:r>
            <a:endParaRPr lang="ru-RU" sz="1800" dirty="0"/>
          </a:p>
          <a:p>
            <a:pPr algn="just"/>
            <a:r>
              <a:rPr lang="ru-RU" sz="1800" dirty="0"/>
              <a:t>На территории памятника присутствуют объекты особой охраны</a:t>
            </a:r>
            <a:r>
              <a:rPr lang="en-US" sz="1800" dirty="0"/>
              <a:t>:</a:t>
            </a:r>
            <a:r>
              <a:rPr lang="ru-RU" sz="1800" dirty="0"/>
              <a:t> редкие и охраняемые виды флоры и фауны (жаворонок лесной, зеленый дятел, лишайник </a:t>
            </a:r>
            <a:r>
              <a:rPr lang="ru-RU" sz="1800" dirty="0" err="1"/>
              <a:t>Имсхаугия</a:t>
            </a:r>
            <a:r>
              <a:rPr lang="ru-RU" sz="1800" dirty="0"/>
              <a:t> бледнеющая и т.д.), особо ценные ландшафты (участки хорошо сохранившихся хвойных, смешанных и широколиственных лесов, естественного и искусственного происхождения), отдельные объекты природы (</a:t>
            </a:r>
            <a:r>
              <a:rPr lang="ru-RU" sz="1800" dirty="0" err="1"/>
              <a:t>старовозрастные</a:t>
            </a:r>
            <a:r>
              <a:rPr lang="ru-RU" sz="1800" dirty="0"/>
              <a:t> деревья). В связи с этим, для сохранения этих объектов введены запреты на осуществление деятельности, влекущее загрязнение территории, нарушение сохранности и экосистемы ООПТ. В то же время, на территории рощи разрешена деятельность по особой охране и изучению природы, охране природных территорий, природно-познавательному туризму.</a:t>
            </a:r>
          </a:p>
          <a:p>
            <a:pPr algn="just"/>
            <a:r>
              <a:rPr lang="ru-RU" sz="1800" dirty="0"/>
              <a:t>Для поддержания функционирования памятника природы осуществляется обозначение на местности границ памятника путем установки информационных знаков, организация сбора и вывоз мусора, надзор и контроль за соблюдение режима особой охраны.</a:t>
            </a:r>
          </a:p>
          <a:p>
            <a:pPr algn="just"/>
            <a:r>
              <a:rPr lang="ru-RU" sz="1800" dirty="0"/>
              <a:t>Правовой статус «Комсомольской рощи» закрепляет Постановление Правительства Тверской области от 10.12.2018 № 350-пп «Об утверждении паспорта особо охраняемой природной территории регионального значения – памятник природы «Комсомольская роща», а  также Положение об особо охраняемой природной территории регионального значения - природном парке «Тверь Заповедная».</a:t>
            </a:r>
            <a:endParaRPr lang="en-US" sz="1800" dirty="0"/>
          </a:p>
        </p:txBody>
      </p:sp>
      <p:pic>
        <p:nvPicPr>
          <p:cNvPr id="1030" name="Picture 6" descr="Дятел PNG прозрачный - PNG All">
            <a:extLst>
              <a:ext uri="{FF2B5EF4-FFF2-40B4-BE49-F238E27FC236}">
                <a16:creationId xmlns:a16="http://schemas.microsoft.com/office/drawing/2014/main" id="{05591E1D-9017-483E-81CE-9C1ED6EB98D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949544" y="6974"/>
            <a:ext cx="2000621" cy="1628544"/>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Лягушки PNG, 43 изображения, прозрачный фон">
            <a:extLst>
              <a:ext uri="{FF2B5EF4-FFF2-40B4-BE49-F238E27FC236}">
                <a16:creationId xmlns:a16="http://schemas.microsoft.com/office/drawing/2014/main" id="{6A37230E-CEC6-47F5-B469-55BD2076CAB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09" b="96764" l="1901" r="97953">
                        <a14:foregroundMark x1="8772" y1="25566" x2="1901" y2="14887"/>
                        <a14:foregroundMark x1="90351" y1="44013" x2="96491" y2="32686"/>
                        <a14:foregroundMark x1="96491" y1="32686" x2="98099" y2="31715"/>
                        <a14:foregroundMark x1="67105" y1="90615" x2="66959" y2="96764"/>
                      </a14:backgroundRemoval>
                    </a14:imgEffect>
                  </a14:imgLayer>
                </a14:imgProps>
              </a:ext>
              <a:ext uri="{28A0092B-C50C-407E-A947-70E740481C1C}">
                <a14:useLocalDpi xmlns:a14="http://schemas.microsoft.com/office/drawing/2010/main" val="0"/>
              </a:ext>
            </a:extLst>
          </a:blip>
          <a:srcRect/>
          <a:stretch>
            <a:fillRect/>
          </a:stretch>
        </p:blipFill>
        <p:spPr bwMode="auto">
          <a:xfrm rot="21372617">
            <a:off x="2455816" y="-183632"/>
            <a:ext cx="1971824" cy="89078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Ель Сосна Ель Хвойные, дерево, елочное украшение, биом, кипарис семейство  png | PNGWing">
            <a:extLst>
              <a:ext uri="{FF2B5EF4-FFF2-40B4-BE49-F238E27FC236}">
                <a16:creationId xmlns:a16="http://schemas.microsoft.com/office/drawing/2014/main" id="{85CBFEB6-F9BF-42AD-8860-76933D7FBCE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8404" b="95737" l="10000" r="90000">
                        <a14:foregroundMark x1="52065" y1="19001" x2="52065" y2="19001"/>
                        <a14:foregroundMark x1="51957" y1="19367" x2="51196" y2="13520"/>
                        <a14:foregroundMark x1="49457" y1="19001" x2="47935" y2="17905"/>
                        <a14:foregroundMark x1="38478" y1="94032" x2="57717" y2="91961"/>
                        <a14:foregroundMark x1="57717" y1="91961" x2="60326" y2="91961"/>
                        <a14:foregroundMark x1="35109" y1="96711" x2="56957" y2="95737"/>
                        <a14:foregroundMark x1="56957" y1="95737" x2="67935" y2="95737"/>
                        <a14:foregroundMark x1="53370" y1="17661" x2="53370" y2="17661"/>
                        <a14:foregroundMark x1="53696" y1="17052" x2="53696" y2="17052"/>
                        <a14:foregroundMark x1="54348" y1="16200" x2="54348" y2="16200"/>
                        <a14:foregroundMark x1="55000" y1="16565" x2="55000" y2="16565"/>
                        <a14:foregroundMark x1="51957" y1="11449" x2="51957" y2="11449"/>
                        <a14:foregroundMark x1="51957" y1="9744" x2="51957" y2="9744"/>
                        <a14:foregroundMark x1="52065" y1="8404" x2="52065" y2="8404"/>
                        <a14:foregroundMark x1="49674" y1="29598" x2="49674" y2="29598"/>
                        <a14:foregroundMark x1="49022" y1="30572" x2="49022" y2="30572"/>
                        <a14:foregroundMark x1="47935" y1="30816" x2="47935" y2="30816"/>
                        <a14:foregroundMark x1="47717" y1="31303" x2="47717" y2="31303"/>
                      </a14:backgroundRemoval>
                    </a14:imgEffect>
                  </a14:imgLayer>
                </a14:imgProps>
              </a:ext>
              <a:ext uri="{28A0092B-C50C-407E-A947-70E740481C1C}">
                <a14:useLocalDpi xmlns:a14="http://schemas.microsoft.com/office/drawing/2010/main" val="0"/>
              </a:ext>
            </a:extLst>
          </a:blip>
          <a:srcRect/>
          <a:stretch>
            <a:fillRect/>
          </a:stretch>
        </p:blipFill>
        <p:spPr bwMode="auto">
          <a:xfrm>
            <a:off x="-2848731" y="826509"/>
            <a:ext cx="5091187" cy="55234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0" descr="Ель Сосна Ель Хвойные, дерево, елочное украшение, биом, кипарис семейство  png | PNGWing">
            <a:extLst>
              <a:ext uri="{FF2B5EF4-FFF2-40B4-BE49-F238E27FC236}">
                <a16:creationId xmlns:a16="http://schemas.microsoft.com/office/drawing/2014/main" id="{1F2D2857-98E8-4E61-ACD4-B1DD65165E0D}"/>
              </a:ext>
            </a:extLst>
          </p:cNvPr>
          <p:cNvPicPr>
            <a:picLocks noChangeAspect="1" noChangeArrowheads="1"/>
          </p:cNvPicPr>
          <p:nvPr/>
        </p:nvPicPr>
        <p:blipFill>
          <a:blip r:embed="rId9">
            <a:extLst>
              <a:ext uri="{BEBA8EAE-BF5A-486C-A8C5-ECC9F3942E4B}">
                <a14:imgProps xmlns:a14="http://schemas.microsoft.com/office/drawing/2010/main">
                  <a14:imgLayer r:embed="rId8">
                    <a14:imgEffect>
                      <a14:backgroundRemoval t="8283" b="97564" l="10000" r="90000">
                        <a14:foregroundMark x1="52065" y1="19001" x2="52065" y2="19001"/>
                        <a14:foregroundMark x1="51957" y1="19367" x2="51196" y2="13520"/>
                        <a14:foregroundMark x1="49457" y1="19001" x2="47935" y2="17905"/>
                        <a14:foregroundMark x1="38478" y1="94032" x2="57717" y2="91961"/>
                        <a14:foregroundMark x1="57717" y1="91961" x2="60326" y2="91961"/>
                        <a14:foregroundMark x1="53989" y1="95869" x2="56957" y2="95737"/>
                        <a14:foregroundMark x1="35109" y1="96711" x2="50584" y2="96021"/>
                        <a14:foregroundMark x1="64368" y1="95737" x2="67935" y2="95737"/>
                        <a14:foregroundMark x1="62134" y1="95737" x2="64150" y2="95737"/>
                        <a14:foregroundMark x1="60016" y1="95737" x2="62025" y2="95737"/>
                        <a14:foregroundMark x1="56957" y1="95737" x2="59969" y2="95737"/>
                        <a14:foregroundMark x1="53370" y1="17661" x2="53370" y2="17661"/>
                        <a14:foregroundMark x1="53696" y1="17052" x2="53696" y2="17052"/>
                        <a14:foregroundMark x1="54348" y1="16200" x2="54348" y2="16200"/>
                        <a14:foregroundMark x1="55000" y1="16565" x2="55000" y2="16565"/>
                        <a14:foregroundMark x1="51957" y1="11449" x2="51957" y2="11449"/>
                        <a14:foregroundMark x1="51957" y1="9744" x2="51957" y2="9744"/>
                        <a14:foregroundMark x1="52065" y1="8404" x2="52065" y2="8404"/>
                        <a14:foregroundMark x1="49674" y1="29598" x2="49674" y2="29598"/>
                        <a14:foregroundMark x1="49022" y1="30572" x2="49022" y2="30572"/>
                        <a14:foregroundMark x1="47935" y1="30816" x2="47935" y2="30816"/>
                        <a14:foregroundMark x1="47717" y1="31303" x2="47717" y2="31303"/>
                        <a14:foregroundMark x1="35978" y1="98051" x2="46196" y2="97320"/>
                        <a14:foregroundMark x1="53010" y1="97492" x2="55870" y2="97564"/>
                        <a14:foregroundMark x1="46196" y1="97320" x2="49771" y2="97410"/>
                        <a14:foregroundMark x1="63391" y1="97457" x2="64457" y2="97442"/>
                        <a14:foregroundMark x1="60590" y1="97497" x2="61497" y2="97484"/>
                        <a14:foregroundMark x1="58866" y1="97522" x2="60249" y2="97502"/>
                        <a14:foregroundMark x1="55870" y1="97564" x2="58660" y2="97525"/>
                        <a14:backgroundMark x1="60652" y1="97686" x2="60652" y2="97686"/>
                        <a14:backgroundMark x1="61630" y1="97320" x2="61630" y2="97320"/>
                        <a14:backgroundMark x1="56630" y1="98051" x2="56630" y2="98051"/>
                        <a14:backgroundMark x1="50870" y1="98538" x2="50870" y2="98538"/>
                        <a14:backgroundMark x1="50870" y1="96833" x2="53261" y2="97077"/>
                        <a14:backgroundMark x1="50109" y1="96833" x2="52500" y2="96955"/>
                        <a14:backgroundMark x1="49674" y1="97077" x2="49674" y2="97077"/>
                        <a14:backgroundMark x1="49348" y1="96590" x2="49348" y2="96590"/>
                        <a14:backgroundMark x1="61848" y1="97320" x2="61848" y2="97320"/>
                        <a14:backgroundMark x1="62826" y1="96833" x2="62826" y2="96833"/>
                        <a14:backgroundMark x1="62826" y1="96955" x2="62717" y2="96955"/>
                        <a14:backgroundMark x1="63043" y1="97442" x2="62826" y2="98051"/>
                        <a14:backgroundMark x1="63043" y1="97686" x2="63261" y2="97686"/>
                        <a14:backgroundMark x1="60652" y1="97686" x2="60326" y2="96833"/>
                        <a14:backgroundMark x1="58913" y1="98417" x2="58913" y2="97686"/>
                        <a14:backgroundMark x1="60870" y1="98051" x2="60326" y2="97686"/>
                      </a14:backgroundRemoval>
                    </a14:imgEffect>
                  </a14:imgLayer>
                </a14:imgProps>
              </a:ext>
              <a:ext uri="{28A0092B-C50C-407E-A947-70E740481C1C}">
                <a14:useLocalDpi xmlns:a14="http://schemas.microsoft.com/office/drawing/2010/main" val="0"/>
              </a:ext>
            </a:extLst>
          </a:blip>
          <a:srcRect/>
          <a:stretch>
            <a:fillRect/>
          </a:stretch>
        </p:blipFill>
        <p:spPr bwMode="auto">
          <a:xfrm>
            <a:off x="9915580" y="816250"/>
            <a:ext cx="4651110" cy="567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818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листья фон PNG рисунок, картинки и пнг прозрачный для бесплатной загрузки |  Pngtree">
            <a:extLst>
              <a:ext uri="{FF2B5EF4-FFF2-40B4-BE49-F238E27FC236}">
                <a16:creationId xmlns:a16="http://schemas.microsoft.com/office/drawing/2014/main" id="{7BF17EC0-C3B9-4A92-A75A-1EFB89AD107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667" b="98889" l="0" r="96667">
                        <a14:foregroundMark x1="34444" y1="95556" x2="6944" y2="78611"/>
                        <a14:foregroundMark x1="6944" y1="78611" x2="6111" y2="77222"/>
                        <a14:foregroundMark x1="28611" y1="88056" x2="26944" y2="86111"/>
                        <a14:foregroundMark x1="31667" y1="96944" x2="19167" y2="96389"/>
                        <a14:foregroundMark x1="43889" y1="95833" x2="43889" y2="95833"/>
                        <a14:foregroundMark x1="44722" y1="89444" x2="38889" y2="90278"/>
                        <a14:foregroundMark x1="27500" y1="79167" x2="21389" y2="76667"/>
                        <a14:foregroundMark x1="31667" y1="80000" x2="22500" y2="74444"/>
                        <a14:foregroundMark x1="10833" y1="81111" x2="4167" y2="53056"/>
                        <a14:foregroundMark x1="9722" y1="66111" x2="9167" y2="47222"/>
                        <a14:foregroundMark x1="6389" y1="16389" x2="13333" y2="2778"/>
                        <a14:foregroundMark x1="13333" y1="2778" x2="15278" y2="1944"/>
                        <a14:foregroundMark x1="32222" y1="5278" x2="38333" y2="5278"/>
                        <a14:foregroundMark x1="2222" y1="11667" x2="3611" y2="27222"/>
                        <a14:foregroundMark x1="22778" y1="10000" x2="21389" y2="6944"/>
                        <a14:foregroundMark x1="13056" y1="77778" x2="0" y2="72778"/>
                        <a14:foregroundMark x1="0" y1="72778" x2="0" y2="72500"/>
                        <a14:foregroundMark x1="4167" y1="46944" x2="6389" y2="42222"/>
                        <a14:foregroundMark x1="15833" y1="98889" x2="15000" y2="93611"/>
                        <a14:backgroundMark x1="72500" y1="20833" x2="94722" y2="20556"/>
                        <a14:backgroundMark x1="94722" y1="20556" x2="98056" y2="11667"/>
                        <a14:backgroundMark x1="74444" y1="26944" x2="81389" y2="18611"/>
                        <a14:backgroundMark x1="60000" y1="29167" x2="63611" y2="18056"/>
                        <a14:backgroundMark x1="65000" y1="3611" x2="84167" y2="5278"/>
                        <a14:backgroundMark x1="92222" y1="3056" x2="95000" y2="18889"/>
                        <a14:backgroundMark x1="95000" y1="18889" x2="96389" y2="21111"/>
                        <a14:backgroundMark x1="95000" y1="18056" x2="99167" y2="26389"/>
                      </a14:backgroundRemoval>
                    </a14:imgEffect>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rot="10800000">
            <a:off x="8696605" y="3767652"/>
            <a:ext cx="3495393" cy="309034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4781AC06-C4A4-4C08-8FAC-0850FA8978BD}"/>
              </a:ext>
            </a:extLst>
          </p:cNvPr>
          <p:cNvSpPr>
            <a:spLocks noGrp="1"/>
          </p:cNvSpPr>
          <p:nvPr>
            <p:ph type="title"/>
          </p:nvPr>
        </p:nvSpPr>
        <p:spPr>
          <a:xfrm>
            <a:off x="2242456" y="8509"/>
            <a:ext cx="9111343" cy="1325563"/>
          </a:xfrm>
        </p:spPr>
        <p:txBody>
          <a:bodyPr>
            <a:normAutofit/>
          </a:bodyPr>
          <a:lstStyle/>
          <a:p>
            <a:pPr algn="ctr"/>
            <a:r>
              <a:rPr lang="ru-RU" sz="2800" dirty="0"/>
              <a:t>Оценка состояния «Комсомольской рощи»</a:t>
            </a:r>
          </a:p>
        </p:txBody>
      </p:sp>
      <p:pic>
        <p:nvPicPr>
          <p:cNvPr id="11" name="Объект 10">
            <a:extLst>
              <a:ext uri="{FF2B5EF4-FFF2-40B4-BE49-F238E27FC236}">
                <a16:creationId xmlns:a16="http://schemas.microsoft.com/office/drawing/2014/main" id="{9A586DD9-7C0F-4A5F-81D7-AC3733FF2A8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928497" y="1027906"/>
            <a:ext cx="3263503" cy="4351338"/>
          </a:xfrm>
        </p:spPr>
      </p:pic>
      <p:pic>
        <p:nvPicPr>
          <p:cNvPr id="2050" name="Picture 2">
            <a:extLst>
              <a:ext uri="{FF2B5EF4-FFF2-40B4-BE49-F238E27FC236}">
                <a16:creationId xmlns:a16="http://schemas.microsoft.com/office/drawing/2014/main" id="{E1359693-29BA-4CBA-8903-1D89ECB400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41538"/>
            <a:ext cx="3263503" cy="435133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рамка из листьев PNG и картинки пнг | рисунок Векторы и PSD | Бесплатная  загрузка на Pngtree">
            <a:extLst>
              <a:ext uri="{FF2B5EF4-FFF2-40B4-BE49-F238E27FC236}">
                <a16:creationId xmlns:a16="http://schemas.microsoft.com/office/drawing/2014/main" id="{A745E0E8-EDA7-4EEA-AC16-AEE838BA420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944" b="93056" l="10000" r="90000">
                        <a14:foregroundMark x1="66389" y1="91389" x2="69722" y2="91944"/>
                        <a14:foregroundMark x1="78056" y1="93056" x2="77500" y2="93056"/>
                        <a14:foregroundMark x1="24167" y1="9444" x2="22778" y2="8889"/>
                        <a14:foregroundMark x1="31667" y1="10000" x2="32500" y2="8333"/>
                        <a14:foregroundMark x1="24167" y1="9167" x2="22778" y2="6944"/>
                      </a14:backgroundRemoval>
                    </a14:imgEffect>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1252937" y="1432518"/>
            <a:ext cx="5769376" cy="5769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рамка из листьев PNG и картинки пнг | рисунок Векторы и PSD | Бесплатная  загрузка на Pngtree">
            <a:extLst>
              <a:ext uri="{FF2B5EF4-FFF2-40B4-BE49-F238E27FC236}">
                <a16:creationId xmlns:a16="http://schemas.microsoft.com/office/drawing/2014/main" id="{E05599A2-2FDC-4F82-8D2A-917EA117F1A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944" b="93056" l="10000" r="90000">
                        <a14:foregroundMark x1="66389" y1="91389" x2="69722" y2="91944"/>
                        <a14:foregroundMark x1="78056" y1="93056" x2="77500" y2="93056"/>
                        <a14:foregroundMark x1="24167" y1="9444" x2="22778" y2="8889"/>
                        <a14:foregroundMark x1="31667" y1="10000" x2="32500" y2="8333"/>
                        <a14:foregroundMark x1="24167" y1="9167" x2="22778" y2="6944"/>
                      </a14:backgroundRemoval>
                    </a14:imgEffect>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flipH="1">
            <a:off x="7675559" y="318887"/>
            <a:ext cx="5769376" cy="57693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757605C-3ED5-4891-816C-7DE34CC71E3D}"/>
              </a:ext>
            </a:extLst>
          </p:cNvPr>
          <p:cNvSpPr txBox="1"/>
          <p:nvPr/>
        </p:nvSpPr>
        <p:spPr>
          <a:xfrm>
            <a:off x="3613403" y="920719"/>
            <a:ext cx="4965192" cy="5521512"/>
          </a:xfrm>
          <a:prstGeom prst="rect">
            <a:avLst/>
          </a:prstGeom>
          <a:noFill/>
        </p:spPr>
        <p:txBody>
          <a:bodyPr wrap="square" rtlCol="0">
            <a:spAutoFit/>
          </a:bodyPr>
          <a:lstStyle/>
          <a:p>
            <a:pPr algn="just"/>
            <a:r>
              <a:rPr lang="ru-RU" sz="1260" dirty="0">
                <a:latin typeface="Montserrat" panose="00000500000000000000" pitchFamily="50" charset="-52"/>
              </a:rPr>
              <a:t>Посетив данное ООПТ, мы заметили, что мероприятия для поддержания её функционирования действительно проводятся, но не на высшем уровне. Например, сбор мусора не осуществлялся в той части рощи, в которой мы находились. Также, мы бы выделили некоторые спортивные снаряды, которые по нашему мнению уже устарели в использовании и, скорее всего, находятся на территории памятника природы с момента его основания. Мы считаем необходимым заменить их на современные версии, либо убрать с территории ООПТ. </a:t>
            </a:r>
          </a:p>
          <a:p>
            <a:pPr algn="just"/>
            <a:endParaRPr lang="ru-RU" sz="1260" dirty="0">
              <a:latin typeface="Montserrat" panose="00000500000000000000" pitchFamily="50" charset="-52"/>
            </a:endParaRPr>
          </a:p>
          <a:p>
            <a:pPr algn="just"/>
            <a:r>
              <a:rPr lang="ru-RU" sz="1260" dirty="0">
                <a:latin typeface="Montserrat" panose="00000500000000000000" pitchFamily="50" charset="-52"/>
              </a:rPr>
              <a:t>Несмотря на эти недостатки, мы получили большое удовольствие от посещения этого «райского уголка»! «Комсомольская роща» имеет своё название не просто так. Кроме сохранившихся реликтов времён  Великой Отечественной войны, мы нашли целую сцену и скамейки, на которых, вероятно, юные пионеры выступали с песнями и ролевыми постановками, от чего в воображении формируются ностальгические образы и ощущается необъяснимая атмосфера.  Прогуливаясь через хвойные леса, наполненные жизнью в лучшем её проявлении, мы ощутили умиротворение, отсутствие городской суеты как на себе, так и на людях, которые отдыхали неподалёку от нас. В такие моменты ты осознаёшь, что люди – вершители не только своей судьбы, но и судьбы окружающего мира. Стоит ли жертвовать судьбой окружающего мира, чтобы воплотить свои амбиции</a:t>
            </a:r>
            <a:r>
              <a:rPr lang="en-US" sz="1260" dirty="0">
                <a:latin typeface="Montserrat" panose="00000500000000000000" pitchFamily="50" charset="-52"/>
              </a:rPr>
              <a:t>?</a:t>
            </a:r>
            <a:endParaRPr lang="ru-RU" sz="1260" dirty="0">
              <a:latin typeface="Montserrat" panose="00000500000000000000" pitchFamily="50" charset="-52"/>
            </a:endParaRPr>
          </a:p>
        </p:txBody>
      </p:sp>
      <p:pic>
        <p:nvPicPr>
          <p:cNvPr id="2060" name="Picture 12" descr="13 865 рез. по запросу «Жаворонок» — изображения, стоковые ...">
            <a:extLst>
              <a:ext uri="{FF2B5EF4-FFF2-40B4-BE49-F238E27FC236}">
                <a16:creationId xmlns:a16="http://schemas.microsoft.com/office/drawing/2014/main" id="{5EC0490C-79A4-43DE-8FCE-45F8523B1B1E}"/>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backgroundMark x1="55385" y1="82500" x2="55385" y2="82500"/>
                      </a14:backgroundRemoval>
                    </a14:imgEffect>
                  </a14:imgLayer>
                </a14:imgProps>
              </a:ext>
              <a:ext uri="{28A0092B-C50C-407E-A947-70E740481C1C}">
                <a14:useLocalDpi xmlns:a14="http://schemas.microsoft.com/office/drawing/2010/main" val="0"/>
              </a:ext>
            </a:extLst>
          </a:blip>
          <a:srcRect/>
          <a:stretch>
            <a:fillRect/>
          </a:stretch>
        </p:blipFill>
        <p:spPr bwMode="auto">
          <a:xfrm>
            <a:off x="2058118" y="1060953"/>
            <a:ext cx="1739624" cy="124896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Минус PNG изображения прозрачные скачать бесплатно | PNGMart">
            <a:extLst>
              <a:ext uri="{FF2B5EF4-FFF2-40B4-BE49-F238E27FC236}">
                <a16:creationId xmlns:a16="http://schemas.microsoft.com/office/drawing/2014/main" id="{1A16CEC6-A96F-4343-98A2-C39C6DD3D1C2}"/>
              </a:ext>
            </a:extLst>
          </p:cNvPr>
          <p:cNvPicPr>
            <a:picLocks noChangeAspect="1" noChangeArrowheads="1"/>
          </p:cNvPicPr>
          <p:nvPr/>
        </p:nvPicPr>
        <p:blipFill rotWithShape="1">
          <a:blip r:embed="rId10" cstate="hqprint">
            <a:extLst>
              <a:ext uri="{28A0092B-C50C-407E-A947-70E740481C1C}">
                <a14:useLocalDpi xmlns:a14="http://schemas.microsoft.com/office/drawing/2010/main" val="0"/>
              </a:ext>
            </a:extLst>
          </a:blip>
          <a:srcRect l="-1" t="58201" r="10504" b="-3095"/>
          <a:stretch/>
        </p:blipFill>
        <p:spPr bwMode="auto">
          <a:xfrm>
            <a:off x="3091186" y="924497"/>
            <a:ext cx="579466" cy="41335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Минус PNG изображения прозрачные скачать бесплатно | PNGMart">
            <a:extLst>
              <a:ext uri="{FF2B5EF4-FFF2-40B4-BE49-F238E27FC236}">
                <a16:creationId xmlns:a16="http://schemas.microsoft.com/office/drawing/2014/main" id="{C443A865-9716-4BE4-A2B5-B2C310E21751}"/>
              </a:ext>
            </a:extLst>
          </p:cNvPr>
          <p:cNvPicPr>
            <a:picLocks noChangeAspect="1" noChangeArrowheads="1"/>
          </p:cNvPicPr>
          <p:nvPr/>
        </p:nvPicPr>
        <p:blipFill rotWithShape="1">
          <a:blip r:embed="rId11" cstate="hqprint">
            <a:extLst>
              <a:ext uri="{28A0092B-C50C-407E-A947-70E740481C1C}">
                <a14:useLocalDpi xmlns:a14="http://schemas.microsoft.com/office/drawing/2010/main" val="0"/>
              </a:ext>
            </a:extLst>
          </a:blip>
          <a:srcRect r="7553" b="55379"/>
          <a:stretch/>
        </p:blipFill>
        <p:spPr bwMode="auto">
          <a:xfrm>
            <a:off x="8420398" y="6022282"/>
            <a:ext cx="656890" cy="45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9281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1364</TotalTime>
  <Words>506</Words>
  <Application>Microsoft Office PowerPoint</Application>
  <PresentationFormat>Широкоэкранный</PresentationFormat>
  <Paragraphs>15</Paragraphs>
  <Slides>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vt:i4>
      </vt:variant>
    </vt:vector>
  </HeadingPairs>
  <TitlesOfParts>
    <vt:vector size="6" baseType="lpstr">
      <vt:lpstr>Arial</vt:lpstr>
      <vt:lpstr>Montserrat</vt:lpstr>
      <vt:lpstr>Тема Office</vt:lpstr>
      <vt:lpstr>Памятник природы «Комсомольская роща»</vt:lpstr>
      <vt:lpstr>Всё о «Комсомольской роще»</vt:lpstr>
      <vt:lpstr>Оценка состояния «Комсомольской рощи»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Павел Кравченко</dc:creator>
  <cp:lastModifiedBy>Коршикова Татьяна Николаевна</cp:lastModifiedBy>
  <cp:revision>12</cp:revision>
  <dcterms:created xsi:type="dcterms:W3CDTF">2020-02-13T08:15:29Z</dcterms:created>
  <dcterms:modified xsi:type="dcterms:W3CDTF">2024-05-24T09:22:10Z</dcterms:modified>
</cp:coreProperties>
</file>