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</p:sldIdLst>
  <p:sldSz cy="6858000" cx="12192000"/>
  <p:notesSz cx="6858000" cy="9144000"/>
  <p:embeddedFontLst>
    <p:embeddedFont>
      <p:font typeface="Century Gothic"/>
      <p:regular r:id="rId8"/>
      <p:bold r:id="rId9"/>
      <p:italic r:id="rId10"/>
      <p:boldItalic r:id="rId1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CenturyGothic-boldItalic.fntdata"/><Relationship Id="rId10" Type="http://schemas.openxmlformats.org/officeDocument/2006/relationships/font" Target="fonts/CenturyGothic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CenturyGothic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font" Target="fonts/CenturyGothic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"/>
          <p:cNvSpPr txBox="1"/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"/>
          <p:cNvSpPr txBox="1"/>
          <p:nvPr>
            <p:ph idx="1" type="subTitle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5" name="Google Shape;45;p2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2"/>
          <p:cNvSpPr txBox="1"/>
          <p:nvPr>
            <p:ph idx="12" type="sldNum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подпись">
  <p:cSld name="Заголовок и подпись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/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1"/>
          <p:cNvSpPr txBox="1"/>
          <p:nvPr>
            <p:ph idx="1" type="body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1" name="Google Shape;111;p11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1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1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1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с подписью">
  <p:cSld name="Цитата с подписью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"/>
          <p:cNvSpPr txBox="1"/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2"/>
          <p:cNvSpPr txBox="1"/>
          <p:nvPr>
            <p:ph idx="1" type="body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18" name="Google Shape;118;p12"/>
          <p:cNvSpPr txBox="1"/>
          <p:nvPr>
            <p:ph idx="2" type="body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9" name="Google Shape;119;p12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2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2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2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3" name="Google Shape;123;p12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4" name="Google Shape;124;p12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очка имени">
  <p:cSld name="Карточка имени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 txBox="1"/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3"/>
          <p:cNvSpPr txBox="1"/>
          <p:nvPr>
            <p:ph idx="1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28" name="Google Shape;128;p13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3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3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3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карточки имени">
  <p:cSld name="Цитата карточки имени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4"/>
          <p:cNvSpPr txBox="1"/>
          <p:nvPr>
            <p:ph idx="1" type="body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35" name="Google Shape;135;p14"/>
          <p:cNvSpPr txBox="1"/>
          <p:nvPr>
            <p:ph idx="2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36" name="Google Shape;136;p14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4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4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4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40" name="Google Shape;140;p14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41" name="Google Shape;141;p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Истина или ложь">
  <p:cSld name="Истина или ложь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/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5"/>
          <p:cNvSpPr txBox="1"/>
          <p:nvPr>
            <p:ph idx="1" type="body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45" name="Google Shape;145;p15"/>
          <p:cNvSpPr txBox="1"/>
          <p:nvPr>
            <p:ph idx="2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46" name="Google Shape;146;p15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5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5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5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6"/>
          <p:cNvSpPr txBox="1"/>
          <p:nvPr>
            <p:ph idx="1" type="body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53" name="Google Shape;153;p16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16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16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6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/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17"/>
          <p:cNvSpPr txBox="1"/>
          <p:nvPr>
            <p:ph idx="1" type="body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60" name="Google Shape;160;p17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7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17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7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3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57" name="Google Shape;57;p4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4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 txBox="1"/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" type="body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4" name="Google Shape;64;p5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5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"/>
          <p:cNvSpPr txBox="1"/>
          <p:nvPr>
            <p:ph idx="1" type="body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71" name="Google Shape;71;p6"/>
          <p:cNvSpPr txBox="1"/>
          <p:nvPr>
            <p:ph idx="2" type="body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72" name="Google Shape;72;p6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6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7"/>
          <p:cNvSpPr txBox="1"/>
          <p:nvPr>
            <p:ph idx="1" type="body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9" name="Google Shape;79;p7"/>
          <p:cNvSpPr txBox="1"/>
          <p:nvPr>
            <p:ph idx="2" type="body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80" name="Google Shape;80;p7"/>
          <p:cNvSpPr txBox="1"/>
          <p:nvPr>
            <p:ph idx="3" type="body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81" name="Google Shape;81;p7"/>
          <p:cNvSpPr txBox="1"/>
          <p:nvPr>
            <p:ph idx="4" type="body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82" name="Google Shape;82;p7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7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7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8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8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8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8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"/>
          <p:cNvSpPr txBox="1"/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b="0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9"/>
          <p:cNvSpPr txBox="1"/>
          <p:nvPr>
            <p:ph idx="1" type="body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95" name="Google Shape;95;p9"/>
          <p:cNvSpPr txBox="1"/>
          <p:nvPr>
            <p:ph idx="2" type="body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96" name="Google Shape;96;p9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9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9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"/>
          <p:cNvSpPr txBox="1"/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0"/>
          <p:cNvSpPr/>
          <p:nvPr>
            <p:ph idx="2" type="pic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04" name="Google Shape;104;p10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0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0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1" name="Google Shape;11;p1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" name="Google Shape;23;p1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24" name="Google Shape;24;p1"/>
            <p:cNvSpPr/>
            <p:nvPr/>
          </p:nvSpPr>
          <p:spPr>
            <a:xfrm>
              <a:off x="6627813" y="194833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1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8" name="Google Shape;38;p1"/>
          <p:cNvSpPr txBox="1"/>
          <p:nvPr>
            <p:ph idx="1" type="body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9" name="Google Shape;39;p1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" name="Google Shape;40;p1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1" name="Google Shape;41;p1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ru.wikipedia.org/w/index.php?title=%D0%9C%D0%B5%D0%B6%D0%B4%D1%83%D0%BD%D0%B0%D1%80%D0%BE%D0%B4%D0%BD%D1%8B%D0%B9_%D1%81%D0%BE%D0%B2%D0%B5%D1%82_%D0%B1%D0%BE%D1%82%D0%B0%D0%BD%D0%B8%D1%87%D0%B5%D1%81%D0%BA%D0%B8%D1%85_%D1%81%D0%B0%D0%B4%D0%BE%D0%B2&amp;action=edit&amp;redlink=1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 txBox="1"/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entury Gothic"/>
              <a:buNone/>
            </a:pPr>
            <a:r>
              <a:rPr lang="ru-RU"/>
              <a:t>Ботанический сад Тверского государственного университета</a:t>
            </a:r>
            <a:endParaRPr/>
          </a:p>
        </p:txBody>
      </p:sp>
      <p:sp>
        <p:nvSpPr>
          <p:cNvPr id="169" name="Google Shape;169;p18"/>
          <p:cNvSpPr txBox="1"/>
          <p:nvPr>
            <p:ph idx="1" type="subTitle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В проекте приняли участие: Багрова Полина Николаевна и Огнёва Алёна Алексеевна студентки 3 курса специальности Таможенное дело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/>
          <p:nvPr/>
        </p:nvSpPr>
        <p:spPr>
          <a:xfrm>
            <a:off x="1849350" y="394692"/>
            <a:ext cx="9020710" cy="64633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Ботанический сад ТвГУ был основан в 1879 году как частный сад купца Боброва, деревья, посаженные в этот 	период сохранились до сих пор.  С 1989 года Ботанический сад является подразделением Тверского 	государственного университета. В 1997 году Ботанический сад ТвГУ стал членом </a:t>
            </a:r>
            <a:r>
              <a:rPr b="0" i="0" lang="ru-RU" sz="18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Международного совета 		     	ботанических садов</a:t>
            </a: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Со 2 августа 1996 года сад стал открыт для посещения. 1 сентября 2009 года сад получил новый статус — «Научно-образовательный центр „Ботанический сад“». В этом 2024 году сад отмечает свой юбилей- 145 лет.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саду представлено около 350 видов деревьев и кустарников, более 2000 травянистых растений, создано 8 экспозиций и 6 фондовых коллекций. На территории сада находится пруд, о существовании которого известно ещё с XVIII века.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базе Ботанического сада ТвГУ создан Центр по изучению и сохранению биоразнообразия Тверской области. Центр разрабатывает общую стратегию и план действий, осуществляет необходимую практическую деятельность по сохранению биоразнообразия и координирует работу всех заинтересованных организаций.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Тверская область - регион, уникальный с ботанико-географической точки зрения. Область расположена на границе двух крупных  ботанико-географических районов, поэтому во флоре представлены редкие реликтовые виды, характерные не только для центра, но и для северо-запада России, по территории области проходят  границы ареалов растений, представляющих разные географические элементы. Все это, наряду с гетерогенностью территории в геоморфологическом отношении, определяет значительное своеобразие флоры и  особую природоохранную ценность. В этой связи сохранение биоразнообразия Тверской области представляет интерес  не только для Верхневолжья, но  и для  России в целом.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 txBox="1"/>
          <p:nvPr/>
        </p:nvSpPr>
        <p:spPr>
          <a:xfrm>
            <a:off x="1667550" y="236800"/>
            <a:ext cx="4409400" cy="57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Ботанический Сад ТВГУ – место, полностью отвечающий требованиям законодательства. Он сохраняет множество природных объектов, находящихся под угрозой </a:t>
            </a:r>
            <a:r>
              <a:rPr lang="ru-RU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исчезновения. Есть наличие уникальных растений, а также тут есть множество участков, приносящих эстетическое удовольствие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Сходив в него, мы насладились природным разнообразием и уютной атмосферой парковой тишины, а благодаря множеству беседок и цветочным качелям мы также отдохнуть физически и ментально после трудного дня. Советуем всем сходить туда, чтобы изучить уникальные растения и получить эстетическое удовольствие</a:t>
            </a:r>
            <a:r>
              <a:rPr lang="ru-RU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0" name="Google Shape;18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9200" y="236800"/>
            <a:ext cx="2526225" cy="33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5425" y="3726750"/>
            <a:ext cx="3930803" cy="2948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Легкий дым">
  <a:themeElements>
    <a:clrScheme name="Легкий дым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