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0" r:id="rId5"/>
    <p:sldId id="263" r:id="rId6"/>
    <p:sldId id="261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09"/>
    <a:srgbClr val="283F25"/>
    <a:srgbClr val="297D5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66132-0FE4-1EC4-E759-44F2C951CEE6}" v="474" dt="2024-05-13T18:21:17.236"/>
  </p1510:revLst>
</p1510:revInfo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6A563B-375B-4EE1-84BD-9CAD08D9E92D}" type="datetime1">
              <a:rPr lang="ru-RU" smtClean="0"/>
              <a:t>17.05.2024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1C744A4-A89E-4A63-866F-67FA85590458}" type="datetime1">
              <a:rPr lang="ru-RU" noProof="0" smtClean="0"/>
              <a:t>17.05.2024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5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61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97536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536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36" name="Прямая соединительная линия 35" descr="Первый разделитель на слайде">
            <a:extLst>
              <a:ext uri="{FF2B5EF4-FFF2-40B4-BE49-F238E27FC236}">
                <a16:creationId xmlns:a16="http://schemas.microsoft.com/office/drawing/2014/main" id="{6DFB56AF-75D4-4B38-B5A6-12AC8AD16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5" y="2811968"/>
            <a:ext cx="276558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 descr="Второй разделитель на слайде">
            <a:extLst>
              <a:ext uri="{FF2B5EF4-FFF2-40B4-BE49-F238E27FC236}">
                <a16:creationId xmlns:a16="http://schemas.microsoft.com/office/drawing/2014/main" id="{571A0042-84F7-4FAD-9DB9-A5B53E5F0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68284" y="4406892"/>
            <a:ext cx="27655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23" name="Прямая соединительная линия 22" descr="Первый разделитель на слайде">
            <a:extLst>
              <a:ext uri="{FF2B5EF4-FFF2-40B4-BE49-F238E27FC236}">
                <a16:creationId xmlns:a16="http://schemas.microsoft.com/office/drawing/2014/main" id="{6662760C-CBD5-4072-A5AC-2AC3DFF41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26292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 descr="Второй разделитель на слайде">
            <a:extLst>
              <a:ext uri="{FF2B5EF4-FFF2-40B4-BE49-F238E27FC236}">
                <a16:creationId xmlns:a16="http://schemas.microsoft.com/office/drawing/2014/main" id="{1E0F6676-ECF9-4320-A187-9C308A86D9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75384" y="2033542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266700" indent="-266700" algn="ctr" rtl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Times New Roman" panose="02020603050405020304" pitchFamily="18" charset="0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6AAF5B5B-E896-400A-9E43-EAF605A0AC8B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BA2F5A3D-36C4-4B97-A62C-2AEA3B6FC1CF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BB474E17-6556-4551-AD1B-351EE2DA98E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F860E6D1-2C9F-477C-AE22-BFF5ADE85C60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65EC6C60-C605-4022-9718-ED56F34D6448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47BB28-400F-4C54-ADDA-0055CEB6593B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7386F148-99E1-4ED6-B4DA-151A6DB27D67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1A0565DA-6430-4984-ACB6-E7FACACC71AF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DDE18DFF-F9E6-4839-817B-4DD871CEAE6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30038A3A-7324-4606-9C92-00C9AB1759F4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5C0291BA-50C5-406F-B24E-14C9CAF652D7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2EBA81-38BC-4DF6-93C3-4A1A02FD2789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9AF80622-5597-45AD-92C3-2C4C3797720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6833793E-EB91-43B4-8444-36ADD2A48E55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EA7B8348-A00A-4AAE-B1F6-92451557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1581663"/>
            <a:ext cx="5472000" cy="4608000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4521CFCD-C079-4019-942D-035558CA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8002" y="1151785"/>
            <a:ext cx="5483998" cy="354868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3984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команд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 rtl="0">
              <a:buNone/>
              <a:defRPr sz="1600"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Заголовок</a:t>
            </a:r>
          </a:p>
        </p:txBody>
      </p:sp>
      <p:cxnSp>
        <p:nvCxnSpPr>
          <p:cNvPr id="28" name="Прямая соединительная линия 27" descr="Первый разделитель на слайде">
            <a:extLst>
              <a:ext uri="{FF2B5EF4-FFF2-40B4-BE49-F238E27FC236}">
                <a16:creationId xmlns:a16="http://schemas.microsoft.com/office/drawing/2014/main" id="{CA251B6D-7A6C-4D1C-9EA2-6FB7576DB8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5956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 descr="Второй разделитель на слайде">
            <a:extLst>
              <a:ext uri="{FF2B5EF4-FFF2-40B4-BE49-F238E27FC236}">
                <a16:creationId xmlns:a16="http://schemas.microsoft.com/office/drawing/2014/main" id="{85886762-068D-483A-B5DB-17701376B6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94268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 descr="Третий разделитель на слайде">
            <a:extLst>
              <a:ext uri="{FF2B5EF4-FFF2-40B4-BE49-F238E27FC236}">
                <a16:creationId xmlns:a16="http://schemas.microsoft.com/office/drawing/2014/main" id="{42D88698-9E20-42D0-B1E7-638ABA8AA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2580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 descr="Четвертый разделитель на слайде">
            <a:extLst>
              <a:ext uri="{FF2B5EF4-FFF2-40B4-BE49-F238E27FC236}">
                <a16:creationId xmlns:a16="http://schemas.microsoft.com/office/drawing/2014/main" id="{11540BBA-4645-443F-A379-4C6A8F096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10892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 descr="Пятый разделитель на слайде">
            <a:extLst>
              <a:ext uri="{FF2B5EF4-FFF2-40B4-BE49-F238E27FC236}">
                <a16:creationId xmlns:a16="http://schemas.microsoft.com/office/drawing/2014/main" id="{91920D82-94FF-45BE-B8F9-9DAB94874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919204" y="2166417"/>
            <a:ext cx="0" cy="2525166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</a:t>
            </a:r>
            <a:br>
              <a:rPr lang="ru-RU" noProof="0" dirty="0"/>
            </a:br>
            <a:r>
              <a:rPr lang="ru-RU" noProof="0" dirty="0"/>
              <a:t>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:a16="http://schemas.microsoft.com/office/drawing/2014/main" id="{13A733F0-30A3-4125-9B9B-2A07E1461F1B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9E236A80-227E-4FE4-AA47-7802636969A0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AAF58058-47D7-451D-B2D5-713873CFA06B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E6D9AC51-13A8-43F2-B0AE-A475CD84575E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BA8CC4C-FA3C-45FB-A5CE-C0F41063A4AA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20D0EA4-6C0E-4F3B-B209-84132CF9DCEE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2637900-ABE5-44BB-8955-B59B20FACF68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8878CEF9-0D4E-43CF-A1AC-B8A752A7EDD3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1395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20052C3A-3942-4B16-A466-441F8E3C2260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948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Заголовок 1">
            <a:extLst>
              <a:ext uri="{FF2B5EF4-FFF2-40B4-BE49-F238E27FC236}">
                <a16:creationId xmlns:a16="http://schemas.microsoft.com/office/drawing/2014/main" id="{E73E47D5-BDE7-46E7-8C4E-6111A41A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4D90A547-C01D-42BC-98ED-831FDD76F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EBF3BE3-47D8-4511-B598-743DF88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008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Заголовок 1">
            <a:extLst>
              <a:ext uri="{FF2B5EF4-FFF2-40B4-BE49-F238E27FC236}">
                <a16:creationId xmlns:a16="http://schemas.microsoft.com/office/drawing/2014/main" id="{91434632-BEE5-428E-872A-794325B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7CB95FD3-7DAC-4417-8633-7EFA4852E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7" name="Рисунок 2">
            <a:extLst>
              <a:ext uri="{FF2B5EF4-FFF2-40B4-BE49-F238E27FC236}">
                <a16:creationId xmlns:a16="http://schemas.microsoft.com/office/drawing/2014/main" id="{94CDAD6C-9665-443F-B344-147513A6C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641209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4992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Образец подзаголовка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chemeClr val="tx1">
              <a:lumMod val="85000"/>
              <a:lumOff val="1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BE0A84F6-FEAA-4BDD-9282-20006CFE8BD1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0CD00A51-7C86-40CE-9A85-9305A72856F5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2581C84-47AA-4227-BB97-9D73745C6350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3D0208D-7363-46C1-93C0-34D5C7CC03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9BF00BA4-FF52-480A-802E-02DFDD8C7441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8FC3C8E-D2F9-46FE-B29F-17C02B89FFCC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1AC53E23-4CA7-479D-B22A-A5FCB3E5B5F6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96F0F1DB-0C5F-4895-B71A-86B7D122DD4B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134BF4B3-A394-4B33-84E8-433CB3F4D710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6E11BA4-7EBA-47E5-8E07-57E665A74955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7A178943-1EAE-4532-95FB-DFD1B8A936ED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A1603A2C-1F9D-4BAB-BF6C-C411F8898F5A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D019487C-9065-4D0C-8A4F-0BEC960FF5E1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B2E39A85-934A-4BF2-93E3-761989F1B981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94AA1D0D-4A88-48E6-9F92-152A70F62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384" y="1140847"/>
            <a:ext cx="5471616" cy="5036116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748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олбец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3" name="Рисунок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35" name="Рисунок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C221C1A-E955-4A4A-B47B-0028C57F69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29F2F69-8DE5-40C8-9500-23B5BF4320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F56195C-F685-42C9-980B-24974E65E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35A3995-4F01-4D2E-A636-9AC8AF29B7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23" name="Прямая соединительная линия 22" descr="Первый разделитель на слайде">
            <a:extLst>
              <a:ext uri="{FF2B5EF4-FFF2-40B4-BE49-F238E27FC236}">
                <a16:creationId xmlns:a16="http://schemas.microsoft.com/office/drawing/2014/main" id="{75A2F210-E29E-4509-86FF-5A92281F6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 descr="Второй разделитель на слайде">
            <a:extLst>
              <a:ext uri="{FF2B5EF4-FFF2-40B4-BE49-F238E27FC236}">
                <a16:creationId xmlns:a16="http://schemas.microsoft.com/office/drawing/2014/main" id="{CF080BFA-0CFA-4DFF-8658-916C22E7C2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88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87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на открытом воздухе, домашнее растение, Украшение газон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/>
          <a:stretch/>
        </p:blipFill>
        <p:spPr>
          <a:xfrm>
            <a:off x="162452" y="138201"/>
            <a:ext cx="5579779" cy="6571303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283F25"/>
          </a:solidFill>
        </p:spPr>
        <p:txBody>
          <a:bodyPr rtlCol="0"/>
          <a:lstStyle/>
          <a:p>
            <a:r>
              <a:rPr lang="ru-RU" sz="3200" b="1" dirty="0">
                <a:latin typeface="Times New Roman"/>
                <a:cs typeface="Times New Roman"/>
              </a:rPr>
              <a:t>ФОТОВЫСТАВКА</a:t>
            </a:r>
            <a:endParaRPr lang="ru-RU" sz="3200" b="1" dirty="0">
              <a:cs typeface="Times New Roman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288000" tIns="144000" rIns="432000" bIns="0" rtlCol="0" anchor="t">
            <a:noAutofit/>
          </a:bodyPr>
          <a:lstStyle/>
          <a:p>
            <a:r>
              <a:rPr lang="ru-RU" sz="2000" b="1" dirty="0">
                <a:latin typeface="Times New Roman"/>
                <a:cs typeface="Times New Roman"/>
              </a:rPr>
              <a:t>«Культурный код природы. Особо охраняемые природные территории Тверской области: а ты там был?»</a:t>
            </a:r>
            <a:endParaRPr lang="ru-RU" sz="2000" b="1" dirty="0"/>
          </a:p>
        </p:txBody>
      </p:sp>
      <p:grpSp>
        <p:nvGrpSpPr>
          <p:cNvPr id="60" name="Группа 59" descr="ФИГУРА" title="ФИГУРА">
            <a:extLst>
              <a:ext uri="{FF2B5EF4-FFF2-40B4-BE49-F238E27FC236}">
                <a16:creationId xmlns:a16="http://schemas.microsoft.com/office/drawing/2014/main" id="{502D7333-D43E-4F9D-B14F-59FA693F74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Полилиния: Фигура 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1" name="Полилиния: Фигура 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олилиния: Фигура 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3" name="Полилиния: Фигура 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4" name="Полилиния: Фигура 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5" name="Полилиния: Фигура 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</a:t>
            </a:fld>
            <a:endParaRPr lang="ru-RU" dirty="0"/>
          </a:p>
        </p:txBody>
      </p:sp>
      <p:sp>
        <p:nvSpPr>
          <p:cNvPr id="13" name="Надпись 12">
            <a:extLst>
              <a:ext uri="{FF2B5EF4-FFF2-40B4-BE49-F238E27FC236}">
                <a16:creationId xmlns:a16="http://schemas.microsoft.com/office/drawing/2014/main" id="{59404657-4808-481B-92C5-30D876177880}"/>
              </a:ext>
            </a:extLst>
          </p:cNvPr>
          <p:cNvSpPr txBox="1"/>
          <p:nvPr/>
        </p:nvSpPr>
        <p:spPr>
          <a:xfrm>
            <a:off x="8765462" y="6155289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Выполнили студентки 3 курса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/>
            </a:endParaRPr>
          </a:p>
          <a:p>
            <a:pPr algn="r"/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Соломина М.С., Ткачева И.А.</a:t>
            </a:r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62892"/>
            <a:ext cx="11340000" cy="432000"/>
          </a:xfrm>
        </p:spPr>
        <p:txBody>
          <a:bodyPr rtlCol="0"/>
          <a:lstStyle/>
          <a:p>
            <a:r>
              <a:rPr lang="ru-RU" sz="2800" dirty="0">
                <a:latin typeface="Times New Roman"/>
                <a:cs typeface="Times New Roman"/>
              </a:rPr>
              <a:t>Ботанический сад </a:t>
            </a:r>
            <a:r>
              <a:rPr lang="ru-RU" sz="2800" dirty="0" smtClean="0">
                <a:latin typeface="Times New Roman"/>
                <a:cs typeface="Times New Roman"/>
              </a:rPr>
              <a:t>ТвГУ </a:t>
            </a:r>
            <a:r>
              <a:rPr lang="ru-RU" sz="2800" dirty="0">
                <a:latin typeface="Times New Roman"/>
                <a:cs typeface="Times New Roman"/>
              </a:rPr>
              <a:t>30 октября 1879 г.,</a:t>
            </a:r>
          </a:p>
        </p:txBody>
      </p:sp>
      <p:pic>
        <p:nvPicPr>
          <p:cNvPr id="93" name="Рисунок 92" descr="лупа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012199"/>
            <a:ext cx="6505459" cy="504000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ru-RU" sz="1600" dirty="0">
                <a:latin typeface="Times New Roman"/>
                <a:cs typeface="Times New Roman"/>
              </a:rPr>
              <a:t>Объект историко- культурного и природного наследия — памятник археологии. </a:t>
            </a:r>
            <a:endParaRPr lang="ru-RU" sz="2000" b="0" dirty="0">
              <a:ea typeface="Calibri Light"/>
              <a:cs typeface="Times New Roman"/>
            </a:endParaRPr>
          </a:p>
          <a:p>
            <a:endParaRPr lang="ru-RU" dirty="0">
              <a:cs typeface="Times New Roman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094" y="3427080"/>
            <a:ext cx="2160000" cy="172378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sz="1200" dirty="0">
                <a:latin typeface="Times New Roman"/>
                <a:cs typeface="Times New Roman"/>
              </a:rPr>
              <a:t>Единственный ботанический сад в мире в умеренной зоне с живой коллекцией мохообразных, уникальный в своем роде во всем Верхневолжье. Расположен в Заволжском районе Твери, недалеко от места впадения Тверцы в Волгу. </a:t>
            </a:r>
            <a:endParaRPr lang="ru-RU" sz="1200">
              <a:ea typeface="Calibri Light"/>
              <a:cs typeface="Calibri Light"/>
            </a:endParaRPr>
          </a:p>
        </p:txBody>
      </p:sp>
      <p:pic>
        <p:nvPicPr>
          <p:cNvPr id="95" name="Рисунок 94" descr="листва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075" y="3431843"/>
            <a:ext cx="2160588" cy="221805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sz="1200" dirty="0">
                <a:latin typeface="Times New Roman"/>
                <a:cs typeface="Times New Roman"/>
              </a:rPr>
              <a:t>В настоящее время на сравнительно небольшой территории Ботанического сада </a:t>
            </a:r>
            <a:r>
              <a:rPr lang="ru-RU" sz="1200" err="1">
                <a:latin typeface="Times New Roman"/>
                <a:cs typeface="Times New Roman"/>
              </a:rPr>
              <a:t>ТвГУ</a:t>
            </a:r>
            <a:r>
              <a:rPr lang="ru-RU" sz="1200" dirty="0">
                <a:latin typeface="Times New Roman"/>
                <a:cs typeface="Times New Roman"/>
              </a:rPr>
              <a:t> (всего 2,6 га) собрано свыше 3000 травянистых растений и более 350 видов деревьев и кустарников, объединенных в коллекции по ботанико-географическому принципу</a:t>
            </a:r>
            <a:r>
              <a:rPr lang="ru-RU" sz="1400" dirty="0">
                <a:latin typeface="Times New Roman"/>
                <a:cs typeface="Times New Roman"/>
              </a:rPr>
              <a:t>.</a:t>
            </a:r>
            <a:endParaRPr lang="ru-RU" dirty="0">
              <a:ea typeface="Calibri Light"/>
              <a:cs typeface="Calibri Light"/>
            </a:endParaRPr>
          </a:p>
          <a:p>
            <a:endParaRPr lang="ru-RU" dirty="0">
              <a:ea typeface="Calibri Light"/>
              <a:cs typeface="Calibri Light"/>
            </a:endParaRPr>
          </a:p>
        </p:txBody>
      </p:sp>
      <p:pic>
        <p:nvPicPr>
          <p:cNvPr id="97" name="Рисунок 96" descr="Книги со сплошной заливкой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684195" y="2358091"/>
            <a:ext cx="854075" cy="85407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353" y="3802544"/>
            <a:ext cx="2253263" cy="2032702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ru-RU" sz="1200" dirty="0">
                <a:latin typeface="Times New Roman"/>
                <a:ea typeface="Calibri Light"/>
                <a:cs typeface="Calibri Light"/>
              </a:rPr>
              <a:t>На территории сада представлено около 60% редких и исчезающих растений, занесенных в «Красную книгу Тверской  области». Сформированы экспозиции, посвященные уникальным природным комплексам Тверского региона. Среди них - «Валдайская возвышенность», «</a:t>
            </a:r>
            <a:r>
              <a:rPr lang="ru-RU" sz="1200" dirty="0" err="1">
                <a:latin typeface="Times New Roman"/>
                <a:ea typeface="Calibri Light"/>
                <a:cs typeface="Calibri Light"/>
              </a:rPr>
              <a:t>Вышневолоцко</a:t>
            </a:r>
            <a:r>
              <a:rPr lang="ru-RU" sz="1200" dirty="0">
                <a:latin typeface="Times New Roman"/>
                <a:ea typeface="Calibri Light"/>
                <a:cs typeface="Calibri Light"/>
              </a:rPr>
              <a:t> </a:t>
            </a:r>
            <a:r>
              <a:rPr lang="ru-RU" sz="1200" dirty="0" err="1">
                <a:latin typeface="Times New Roman"/>
                <a:ea typeface="Calibri Light"/>
                <a:cs typeface="Calibri Light"/>
              </a:rPr>
              <a:t>Новоторжский</a:t>
            </a:r>
            <a:r>
              <a:rPr lang="ru-RU" sz="1200" dirty="0">
                <a:latin typeface="Times New Roman"/>
                <a:ea typeface="Calibri Light"/>
                <a:cs typeface="Calibri Light"/>
              </a:rPr>
              <a:t> вал», «Старицкие ворота»</a:t>
            </a:r>
            <a:r>
              <a:rPr lang="ru-RU" sz="1400" dirty="0">
                <a:latin typeface="Times New Roman"/>
                <a:ea typeface="Calibri Light"/>
                <a:cs typeface="Calibri Light"/>
              </a:rPr>
              <a:t>.</a:t>
            </a:r>
          </a:p>
          <a:p>
            <a:endParaRPr lang="ru-RU" dirty="0">
              <a:ea typeface="Calibri Light"/>
              <a:cs typeface="Calibri Light"/>
            </a:endParaRPr>
          </a:p>
        </p:txBody>
      </p:sp>
      <p:pic>
        <p:nvPicPr>
          <p:cNvPr id="179" name="Рисунок 178" descr="Изображение выглядит как Наземное растение, на открытом воздухе, кустарник, сад&#10;&#10;Автоматически созданное описание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/>
          <a:srcRect l="3975" r="3975"/>
          <a:stretch/>
        </p:blipFill>
        <p:spPr>
          <a:xfrm>
            <a:off x="7632650" y="86714"/>
            <a:ext cx="4472635" cy="647853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8F39B811-F96F-7FC8-66FD-54D531CEE4F2}"/>
              </a:ext>
            </a:extLst>
          </p:cNvPr>
          <p:cNvSpPr txBox="1">
            <a:spLocks/>
          </p:cNvSpPr>
          <p:nvPr/>
        </p:nvSpPr>
        <p:spPr>
          <a:xfrm>
            <a:off x="429741" y="5335005"/>
            <a:ext cx="6948242" cy="50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600">
              <a:ea typeface="Calibri Light"/>
              <a:cs typeface="Times New Roman"/>
            </a:endParaRPr>
          </a:p>
          <a:p>
            <a:r>
              <a:rPr lang="ru-RU" sz="1200" dirty="0">
                <a:latin typeface="Times New Roman"/>
                <a:cs typeface="Times New Roman"/>
              </a:rPr>
              <a:t>На сегодняшний день на экспозициях сада представлены 13 видов растений, включенных в Красную книгу РСФСР (</a:t>
            </a:r>
            <a:r>
              <a:rPr lang="ru-RU" sz="1200" err="1">
                <a:latin typeface="Times New Roman"/>
                <a:cs typeface="Times New Roman"/>
              </a:rPr>
              <a:t>Astrantia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major</a:t>
            </a:r>
            <a:r>
              <a:rPr lang="ru-RU" sz="1200" dirty="0">
                <a:latin typeface="Times New Roman"/>
                <a:cs typeface="Times New Roman"/>
              </a:rPr>
              <a:t> L., </a:t>
            </a:r>
            <a:r>
              <a:rPr lang="ru-RU" sz="1200" err="1">
                <a:latin typeface="Times New Roman"/>
                <a:cs typeface="Times New Roman"/>
              </a:rPr>
              <a:t>Colchicum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autumnale</a:t>
            </a:r>
            <a:r>
              <a:rPr lang="ru-RU" sz="1200" dirty="0">
                <a:latin typeface="Times New Roman"/>
                <a:cs typeface="Times New Roman"/>
              </a:rPr>
              <a:t> L., </a:t>
            </a:r>
            <a:r>
              <a:rPr lang="ru-RU" sz="1200" err="1">
                <a:latin typeface="Times New Roman"/>
                <a:cs typeface="Times New Roman"/>
              </a:rPr>
              <a:t>Iris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pumila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L.s</a:t>
            </a:r>
            <a:r>
              <a:rPr lang="ru-RU" sz="1200" dirty="0">
                <a:latin typeface="Times New Roman"/>
                <a:cs typeface="Times New Roman"/>
              </a:rPr>
              <a:t>., </a:t>
            </a:r>
            <a:r>
              <a:rPr lang="ru-RU" sz="1200" err="1">
                <a:latin typeface="Times New Roman"/>
                <a:cs typeface="Times New Roman"/>
              </a:rPr>
              <a:t>Campanula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ossetica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Bieb</a:t>
            </a:r>
            <a:r>
              <a:rPr lang="ru-RU" sz="1200" dirty="0">
                <a:latin typeface="Times New Roman"/>
                <a:cs typeface="Times New Roman"/>
              </a:rPr>
              <a:t>., </a:t>
            </a:r>
            <a:r>
              <a:rPr lang="ru-RU" sz="1200" err="1">
                <a:latin typeface="Times New Roman"/>
                <a:cs typeface="Times New Roman"/>
              </a:rPr>
              <a:t>Cypripedium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calceolus</a:t>
            </a:r>
            <a:r>
              <a:rPr lang="ru-RU" sz="1200" dirty="0">
                <a:latin typeface="Times New Roman"/>
                <a:cs typeface="Times New Roman"/>
              </a:rPr>
              <a:t> L., </a:t>
            </a:r>
            <a:r>
              <a:rPr lang="ru-RU" sz="1200" err="1">
                <a:latin typeface="Times New Roman"/>
                <a:cs typeface="Times New Roman"/>
              </a:rPr>
              <a:t>Gladiolus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palustris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Gaudin</a:t>
            </a:r>
            <a:r>
              <a:rPr lang="ru-RU" sz="1200" dirty="0">
                <a:latin typeface="Times New Roman"/>
                <a:cs typeface="Times New Roman"/>
              </a:rPr>
              <a:t>, </a:t>
            </a:r>
            <a:r>
              <a:rPr lang="ru-RU" sz="1200" err="1">
                <a:latin typeface="Times New Roman"/>
                <a:cs typeface="Times New Roman"/>
              </a:rPr>
              <a:t>Pao-nia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kavachensis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Aznav</a:t>
            </a:r>
            <a:r>
              <a:rPr lang="ru-RU" sz="1200" dirty="0">
                <a:latin typeface="Times New Roman"/>
                <a:cs typeface="Times New Roman"/>
              </a:rPr>
              <a:t>., P. </a:t>
            </a:r>
            <a:r>
              <a:rPr lang="ru-RU" sz="1200" err="1">
                <a:latin typeface="Times New Roman"/>
                <a:cs typeface="Times New Roman"/>
              </a:rPr>
              <a:t>lactiflora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Pall</a:t>
            </a:r>
            <a:r>
              <a:rPr lang="ru-RU" sz="1200" dirty="0">
                <a:latin typeface="Times New Roman"/>
                <a:cs typeface="Times New Roman"/>
              </a:rPr>
              <a:t>., </a:t>
            </a:r>
            <a:r>
              <a:rPr lang="ru-RU" sz="1200" err="1">
                <a:latin typeface="Times New Roman"/>
                <a:cs typeface="Times New Roman"/>
              </a:rPr>
              <a:t>P.obovata</a:t>
            </a:r>
            <a:r>
              <a:rPr lang="ru-RU" sz="1200" dirty="0">
                <a:latin typeface="Times New Roman"/>
                <a:cs typeface="Times New Roman"/>
              </a:rPr>
              <a:t> Maxim., P. </a:t>
            </a:r>
            <a:r>
              <a:rPr lang="ru-RU" sz="1200" err="1">
                <a:latin typeface="Times New Roman"/>
                <a:cs typeface="Times New Roman"/>
              </a:rPr>
              <a:t>tenuifolia</a:t>
            </a:r>
            <a:r>
              <a:rPr lang="ru-RU" sz="1200" dirty="0">
                <a:latin typeface="Times New Roman"/>
                <a:cs typeface="Times New Roman"/>
              </a:rPr>
              <a:t> L., P. </a:t>
            </a:r>
            <a:r>
              <a:rPr lang="ru-RU" sz="1200" err="1">
                <a:latin typeface="Times New Roman"/>
                <a:cs typeface="Times New Roman"/>
              </a:rPr>
              <a:t>witt-manniana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Hartwiss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ex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Lindl</a:t>
            </a:r>
            <a:r>
              <a:rPr lang="ru-RU" sz="1200" dirty="0">
                <a:latin typeface="Times New Roman"/>
                <a:cs typeface="Times New Roman"/>
              </a:rPr>
              <a:t>., </a:t>
            </a:r>
            <a:r>
              <a:rPr lang="ru-RU" sz="1200" err="1">
                <a:latin typeface="Times New Roman"/>
                <a:cs typeface="Times New Roman"/>
              </a:rPr>
              <a:t>Papaver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orientale</a:t>
            </a:r>
            <a:r>
              <a:rPr lang="ru-RU" sz="1200" dirty="0">
                <a:latin typeface="Times New Roman"/>
                <a:cs typeface="Times New Roman"/>
              </a:rPr>
              <a:t> L., </a:t>
            </a:r>
            <a:r>
              <a:rPr lang="ru-RU" sz="1200" err="1">
                <a:latin typeface="Times New Roman"/>
                <a:cs typeface="Times New Roman"/>
              </a:rPr>
              <a:t>Pulsatilla</a:t>
            </a:r>
            <a:r>
              <a:rPr lang="ru-RU" sz="1200" dirty="0">
                <a:latin typeface="Times New Roman"/>
                <a:cs typeface="Times New Roman"/>
              </a:rPr>
              <a:t> </a:t>
            </a:r>
            <a:r>
              <a:rPr lang="ru-RU" sz="1200" err="1">
                <a:latin typeface="Times New Roman"/>
                <a:cs typeface="Times New Roman"/>
              </a:rPr>
              <a:t>vulgaris</a:t>
            </a:r>
            <a:r>
              <a:rPr lang="ru-RU" sz="1200" dirty="0">
                <a:latin typeface="Times New Roman"/>
                <a:cs typeface="Times New Roman"/>
              </a:rPr>
              <a:t> Mill.), 12 видов - в Красную книгу Тверской области.</a:t>
            </a:r>
          </a:p>
          <a:p>
            <a:endParaRPr lang="ru-RU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растение, дерево, лепесто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/>
          <a:stretch/>
        </p:blipFill>
        <p:spPr>
          <a:xfrm>
            <a:off x="268810" y="292660"/>
            <a:ext cx="5042420" cy="6263284"/>
          </a:xfrm>
        </p:spPr>
      </p:pic>
      <p:grpSp>
        <p:nvGrpSpPr>
          <p:cNvPr id="46" name="Группа 45" descr="ФИГУРА" title="ФИГУРА">
            <a:extLst>
              <a:ext uri="{FF2B5EF4-FFF2-40B4-BE49-F238E27FC236}">
                <a16:creationId xmlns:a16="http://schemas.microsoft.com/office/drawing/2014/main" id="{62DF6AE8-6133-4C1E-91DD-755705ACF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Полилиния: Фигура 15" title="треугольники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 title="треугольники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Полилиния: Фигура 17" title="треугольники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9" name="Полилиния: Фигура 18" title="треугольники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 title="треугольники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 20" title="треугольники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2" name="Полилиния: Фигура 21" title="треугольники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Полилиния: Фигура 22" title="треугольники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4" name="Полилиния: Фигура 23" title="треугольники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Полилиния: Фигура 24" title="треугольники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: Фигура 25" title="треугольники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Полилиния: Фигура 26" title="треугольники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Полилиния: Фигура 27" title="треугольники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Полилиния: Фигура 28" title="треугольники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30" name="Надпись 29">
            <a:extLst>
              <a:ext uri="{FF2B5EF4-FFF2-40B4-BE49-F238E27FC236}">
                <a16:creationId xmlns:a16="http://schemas.microsoft.com/office/drawing/2014/main" id="{F6077BDA-B9F5-4D2A-9EE7-6631CD52134A}"/>
              </a:ext>
            </a:extLst>
          </p:cNvPr>
          <p:cNvSpPr txBox="1"/>
          <p:nvPr/>
        </p:nvSpPr>
        <p:spPr>
          <a:xfrm>
            <a:off x="8734570" y="6186181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r"/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Выполнили студентки 3 курса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/>
            </a:endParaRPr>
          </a:p>
          <a:p>
            <a:pPr algn="r"/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Соломина М.С., Ткачева И.А.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D9B415B-500E-D6A1-0109-3F54A0555C48}"/>
              </a:ext>
            </a:extLst>
          </p:cNvPr>
          <p:cNvSpPr txBox="1">
            <a:spLocks/>
          </p:cNvSpPr>
          <p:nvPr/>
        </p:nvSpPr>
        <p:spPr>
          <a:xfrm>
            <a:off x="5601043" y="559118"/>
            <a:ext cx="4260647" cy="3170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Явного замусоривания территории обнаружено не было.</a:t>
            </a:r>
            <a:endParaRPr lang="ru-RU" dirty="0">
              <a:latin typeface="Times New Roman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Из факторов, негативно влияющих на ООПТ, было обнаружено:</a:t>
            </a:r>
            <a:endParaRPr lang="ru-RU" dirty="0">
              <a:latin typeface="Times New Roman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-попытки использовать территории, граничащие с Ботаническим садом, под строительство;</a:t>
            </a:r>
            <a:endParaRPr lang="ru-RU" dirty="0">
              <a:latin typeface="Times New Roman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-проезд и стоянка автомашин вблизи Ботанического сада;</a:t>
            </a:r>
            <a:endParaRPr lang="ru-RU" dirty="0">
              <a:latin typeface="Times New Roman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 -периодическое воздействие канализационных стоков, образующихся при аварийных ситуациях в домах, расположенных вблизи Ботанического сада.</a:t>
            </a:r>
          </a:p>
          <a:p>
            <a:pPr marL="0" indent="0">
              <a:buNone/>
            </a:pPr>
            <a:r>
              <a:rPr lang="ru-RU" dirty="0">
                <a:latin typeface="Times New Roman"/>
                <a:ea typeface="Calibri Light"/>
                <a:cs typeface="Times New Roman"/>
              </a:rPr>
              <a:t>Остальные факторы возможного негативного воздействия на окружающую среду в пределах данной</a:t>
            </a:r>
            <a:br>
              <a:rPr lang="ru-RU" dirty="0">
                <a:latin typeface="Times New Roman"/>
                <a:ea typeface="Calibri Light"/>
                <a:cs typeface="Times New Roman"/>
              </a:rPr>
            </a:br>
            <a:r>
              <a:rPr lang="ru-RU" dirty="0">
                <a:latin typeface="Times New Roman"/>
                <a:ea typeface="Calibri Light"/>
                <a:cs typeface="Times New Roman"/>
              </a:rPr>
              <a:t>территории без проведения специальных экспертиз и мониторингов обнаружить не удастся.</a:t>
            </a:r>
            <a:endParaRPr lang="ru-RU" dirty="0"/>
          </a:p>
          <a:p>
            <a:pPr marL="0" indent="0">
              <a:buNone/>
            </a:pPr>
            <a:endParaRPr lang="ru-RU" sz="1600" dirty="0">
              <a:latin typeface="Times New Roman"/>
              <a:ea typeface="Calibri Light"/>
              <a:cs typeface="Times New Roman"/>
            </a:endParaRPr>
          </a:p>
          <a:p>
            <a:pPr marL="0" indent="0">
              <a:buNone/>
            </a:pPr>
            <a:endParaRPr lang="ru-RU" sz="1600" dirty="0">
              <a:latin typeface="Times New Roman"/>
              <a:ea typeface="Calibri Light"/>
              <a:cs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Calibri Light"/>
              <a:cs typeface="Times New Roman"/>
            </a:endParaRPr>
          </a:p>
          <a:p>
            <a:endParaRPr lang="ru-RU" sz="2800" dirty="0">
              <a:ea typeface="Calibri Ligh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16411174_Pitch deck_AAS_v5" id="{A82770BA-62BC-4528-9468-1207E61BFB64}" vid="{B7E69C18-93BB-4DCC-8C49-BE1813F33B2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16130B1-5CFE-4023-B1F7-769F332870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E88AF0-409E-4FF2-9840-09ADF1379B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D62913-2A88-434E-AF91-1FBBC18AE646}">
  <ds:schemaRefs>
    <ds:schemaRef ds:uri="http://purl.org/dc/terms/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</TotalTime>
  <Words>349</Words>
  <Application>Microsoft Office PowerPoint</Application>
  <PresentationFormat>Широкоэкранный</PresentationFormat>
  <Paragraphs>27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ФОТОВЫСТАВКА</vt:lpstr>
      <vt:lpstr>Ботанический сад ТвГУ 30 октября 1879 г.,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Название</dc:title>
  <dc:creator>ПК</dc:creator>
  <cp:lastModifiedBy>Коршикова Татьяна Николаевна</cp:lastModifiedBy>
  <cp:revision>229</cp:revision>
  <dcterms:created xsi:type="dcterms:W3CDTF">2024-05-13T16:55:28Z</dcterms:created>
  <dcterms:modified xsi:type="dcterms:W3CDTF">2024-05-17T11:04:45Z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