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5" r:id="rId5"/>
    <p:sldId id="306" r:id="rId6"/>
    <p:sldId id="314" r:id="rId7"/>
    <p:sldId id="315" r:id="rId8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15.05.2024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15.05.2024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7576" y="2884932"/>
            <a:ext cx="6136847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ООПТ</a:t>
            </a:r>
            <a:br>
              <a:rPr lang="ru-RU" dirty="0"/>
            </a:br>
            <a:r>
              <a:rPr lang="ru-RU" dirty="0"/>
              <a:t>«Ботанический сад </a:t>
            </a:r>
            <a:r>
              <a:rPr lang="ru-RU" dirty="0" err="1"/>
              <a:t>ТвГУ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6751" y="4558425"/>
            <a:ext cx="4958498" cy="1088136"/>
          </a:xfrm>
        </p:spPr>
        <p:txBody>
          <a:bodyPr rtlCol="0">
            <a:normAutofit fontScale="92500" lnSpcReduction="2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Кувшинова Екатерина Александровна</a:t>
            </a:r>
          </a:p>
          <a:p>
            <a:pPr rtl="0"/>
            <a:r>
              <a:rPr lang="ru-RU" dirty="0"/>
              <a:t>Юридический факультет </a:t>
            </a:r>
            <a:r>
              <a:rPr lang="ru-RU" dirty="0" err="1"/>
              <a:t>ТвГУ</a:t>
            </a:r>
            <a:r>
              <a:rPr lang="ru-RU" dirty="0"/>
              <a:t> </a:t>
            </a:r>
          </a:p>
          <a:p>
            <a:pPr rtl="0"/>
            <a:r>
              <a:rPr lang="ru-RU" dirty="0"/>
              <a:t>32 группа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313152"/>
            <a:ext cx="8695944" cy="3918724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342900" indent="-342900" algn="l" rtl="0">
              <a:buAutoNum type="arabicPeriod"/>
            </a:pPr>
            <a:r>
              <a:rPr lang="ru-RU" sz="1600" dirty="0"/>
              <a:t>Название ООПТ:  Дендрологические парки и ботанические сады регионального значения «Ботанический сад Тверского государственного университета»;</a:t>
            </a:r>
          </a:p>
          <a:p>
            <a:pPr marL="342900" indent="-342900" algn="l" rtl="0">
              <a:buAutoNum type="arabicPeriod"/>
            </a:pPr>
            <a:r>
              <a:rPr lang="ru-RU" sz="1600" dirty="0"/>
              <a:t>Дата создания: 15.07.1999;</a:t>
            </a:r>
          </a:p>
          <a:p>
            <a:pPr marL="342900" indent="-342900" algn="l" rtl="0">
              <a:buAutoNum type="arabicPeriod"/>
            </a:pPr>
            <a:r>
              <a:rPr lang="ru-RU" sz="1600" dirty="0"/>
              <a:t>Цели создания ООПТ:</a:t>
            </a:r>
          </a:p>
          <a:p>
            <a:pPr marL="285750" indent="-285750" algn="l" rtl="0">
              <a:buFontTx/>
              <a:buChar char="-"/>
            </a:pPr>
            <a:r>
              <a:rPr lang="ru-RU" sz="1600" dirty="0"/>
              <a:t>предназначен для создания специальных коллекций растений в целях сохранения; </a:t>
            </a:r>
          </a:p>
          <a:p>
            <a:pPr marL="285750" indent="-285750" algn="l" rtl="0">
              <a:buFontTx/>
              <a:buChar char="-"/>
            </a:pPr>
            <a:r>
              <a:rPr lang="ru-RU" sz="1600" dirty="0"/>
              <a:t>изучения биоразнообразия и обогащения растительного мира региона; </a:t>
            </a:r>
          </a:p>
          <a:p>
            <a:pPr marL="285750" indent="-285750" algn="l" rtl="0">
              <a:buFontTx/>
              <a:buChar char="-"/>
            </a:pPr>
            <a:r>
              <a:rPr lang="ru-RU" sz="1600" dirty="0"/>
              <a:t>осуществления научной, учебной и просветительской деятельности; </a:t>
            </a:r>
          </a:p>
          <a:p>
            <a:pPr marL="285750" indent="-285750" algn="l" rtl="0">
              <a:buFontTx/>
              <a:buChar char="-"/>
            </a:pPr>
            <a:r>
              <a:rPr lang="ru-RU" sz="1600" dirty="0"/>
              <a:t>осуществления охраны редких и исчезающих видов местной флоры.</a:t>
            </a:r>
          </a:p>
          <a:p>
            <a:pPr algn="l" rtl="0"/>
            <a:r>
              <a:rPr lang="ru-RU" sz="1600" dirty="0"/>
              <a:t>4. Ответственность за обеспечение охраны и функционирования ООПТ несет Администрация Тверской области.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792" y="6356349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1800" dirty="0"/>
              <a:t>ООПТ</a:t>
            </a:r>
            <a:br>
              <a:rPr lang="ru-RU" sz="1800" dirty="0"/>
            </a:br>
            <a:r>
              <a:rPr lang="ru-RU" sz="1800" dirty="0"/>
              <a:t>«Ботанический сад </a:t>
            </a:r>
            <a:r>
              <a:rPr lang="ru-RU" sz="1800" dirty="0" err="1"/>
              <a:t>ТвГУ</a:t>
            </a:r>
            <a:r>
              <a:rPr lang="ru-RU" sz="1800" dirty="0"/>
              <a:t>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192A647-9003-4AA7-B58C-15A9F7567B41}"/>
              </a:ext>
            </a:extLst>
          </p:cNvPr>
          <p:cNvSpPr txBox="1"/>
          <p:nvPr/>
        </p:nvSpPr>
        <p:spPr>
          <a:xfrm>
            <a:off x="642594" y="2613392"/>
            <a:ext cx="109068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коллекциях Ботанического сада представлены растения разных ботанико-географических зон.</a:t>
            </a:r>
          </a:p>
          <a:p>
            <a:pPr algn="ctr"/>
            <a:r>
              <a:rPr lang="ru-RU" sz="2000" dirty="0"/>
              <a:t>15 видов растений занесены в Красную книгу Российской Федерации и 30 видов являются редкими и исчезающими на территории Тверской области. </a:t>
            </a:r>
          </a:p>
          <a:p>
            <a:pPr algn="ctr"/>
            <a:r>
              <a:rPr lang="ru-RU" sz="2000" dirty="0"/>
              <a:t>Около 7 процентов видов растений (141 вид) взяты из уникальных природных комплексов в ходе </a:t>
            </a:r>
            <a:r>
              <a:rPr lang="ru-RU" sz="2000" dirty="0" err="1"/>
              <a:t>флористских</a:t>
            </a:r>
            <a:r>
              <a:rPr lang="ru-RU" sz="2000" dirty="0"/>
              <a:t> экспедиций в разных районах Тверской области.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6586B-9495-4081-BB51-3FDC8C431BC1}"/>
              </a:ext>
            </a:extLst>
          </p:cNvPr>
          <p:cNvSpPr txBox="1"/>
          <p:nvPr/>
        </p:nvSpPr>
        <p:spPr>
          <a:xfrm>
            <a:off x="77772" y="612476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dirty="0"/>
              <a:t>ООПТ</a:t>
            </a:r>
            <a:br>
              <a:rPr lang="ru-RU" dirty="0"/>
            </a:br>
            <a:r>
              <a:rPr lang="ru-RU" dirty="0"/>
              <a:t>«Ботанический сад </a:t>
            </a:r>
            <a:r>
              <a:rPr lang="ru-RU" dirty="0" err="1"/>
              <a:t>ТвГУ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Личные впечатления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1800" dirty="0"/>
              <a:t>ООПТ</a:t>
            </a:r>
            <a:br>
              <a:rPr lang="ru-RU" sz="1800" dirty="0"/>
            </a:br>
            <a:r>
              <a:rPr lang="ru-RU" sz="1800" dirty="0"/>
              <a:t>«Ботанический сад </a:t>
            </a:r>
            <a:r>
              <a:rPr lang="ru-RU" sz="1800" dirty="0" err="1"/>
              <a:t>ТвГУ</a:t>
            </a:r>
            <a:r>
              <a:rPr lang="ru-RU" sz="1800" dirty="0"/>
              <a:t>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557E6-ECFE-482A-8E75-5238564D2651}"/>
              </a:ext>
            </a:extLst>
          </p:cNvPr>
          <p:cNvSpPr txBox="1"/>
          <p:nvPr/>
        </p:nvSpPr>
        <p:spPr>
          <a:xfrm>
            <a:off x="593889" y="2656002"/>
            <a:ext cx="112171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</a:rPr>
              <a:t>Еще при поступлении в университет, я «загорелась» желанием посетить Ботанический сад. Для меня это место стало небольшим открытием, сейчас, весной, когда вокруг природа только начинает просыпаться, здесь, в Твери, недалеко от моего дома есть место, где по ощущениям вечное лето) Оранжерея чудесная! Изучая </a:t>
            </a:r>
            <a:r>
              <a:rPr lang="ru-RU" sz="2400" dirty="0" err="1">
                <a:solidFill>
                  <a:srgbClr val="222222"/>
                </a:solidFill>
              </a:rPr>
              <a:t>интрнет</a:t>
            </a:r>
            <a:r>
              <a:rPr lang="ru-RU" sz="2400" dirty="0">
                <a:solidFill>
                  <a:srgbClr val="222222"/>
                </a:solidFill>
              </a:rPr>
              <a:t>-ресурсы, я узнала, что с</a:t>
            </a:r>
            <a:r>
              <a:rPr lang="ru-RU" sz="2400" b="0" i="0" dirty="0">
                <a:solidFill>
                  <a:srgbClr val="222222"/>
                </a:solidFill>
                <a:effectLst/>
              </a:rPr>
              <a:t>озданные на территории Ботанического сада экспозиции располагаются на территории бывшего </a:t>
            </a:r>
            <a:r>
              <a:rPr lang="ru-RU" sz="2400" b="0" i="0" dirty="0" err="1">
                <a:solidFill>
                  <a:srgbClr val="222222"/>
                </a:solidFill>
                <a:effectLst/>
              </a:rPr>
              <a:t>Отроч</a:t>
            </a:r>
            <a:r>
              <a:rPr lang="ru-RU" sz="2400" b="0" i="0" dirty="0">
                <a:solidFill>
                  <a:srgbClr val="222222"/>
                </a:solidFill>
                <a:effectLst/>
              </a:rPr>
              <a:t> монастыря, места, от которого возник и развился город Тверь. Ботанический сад является одним из старейших ботанических учреждений страны. Для меня это стало удивительным. </a:t>
            </a:r>
            <a:r>
              <a:rPr lang="ru-RU" sz="2400" dirty="0">
                <a:solidFill>
                  <a:srgbClr val="222222"/>
                </a:solidFill>
              </a:rPr>
              <a:t>На мой взгляд, такие места должны охраняться, развиваться и продолжать радовать граждан своей красотой.</a:t>
            </a:r>
            <a:endParaRPr lang="ru-RU" sz="24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bb13cd20-357b-48a5-aff4-3bb4b52aae3e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f0d45a2-344c-4fe0-9811-4277bf2c2e1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{022E0806-B7DD-4CCE-8A7C-1305B473D8E3}tf56410444_win32</Template>
  <TotalTime>42</TotalTime>
  <Words>292</Words>
  <Application>Microsoft Office PowerPoint</Application>
  <PresentationFormat>Широкоэкранный</PresentationFormat>
  <Paragraphs>26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ООПТ «Ботанический сад ТвГУ»</vt:lpstr>
      <vt:lpstr>Презентация PowerPoint</vt:lpstr>
      <vt:lpstr>Презентация PowerPoint</vt:lpstr>
      <vt:lpstr>Личные впечатления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ООПТ «Ботанический сад ТвГУ»</dc:title>
  <dc:creator>Кувшинова Екатерина Александровна</dc:creator>
  <cp:lastModifiedBy>Васильчук Юлия Владимировна</cp:lastModifiedBy>
  <cp:revision>5</cp:revision>
  <dcterms:created xsi:type="dcterms:W3CDTF">2024-04-27T09:34:12Z</dcterms:created>
  <dcterms:modified xsi:type="dcterms:W3CDTF">2024-05-15T12:02:16Z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