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>
        <p:guide orient="horz" pos="3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55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10A21C9-7FC8-4904-BF36-0AEF645A87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F347B5-257D-4568-98C2-14D992B494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8FCE7-C0F1-4084-82ED-516F3B151FE6}" type="datetime1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CD9F77-162B-4D21-A3BC-DC2E91CBB7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F73BDC-4940-4889-A1D5-E53C304139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0A987-3D7D-47A4-9703-222C4513F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172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99FA0E-CA7B-4F10-94F1-1A5DA0C27163}" type="datetime1">
              <a:rPr lang="ru-RU" noProof="0" smtClean="0"/>
              <a:t>18.04.2023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485773-E831-40C3-B08E-FE9BDAA6938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40957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Пример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ru-RU" noProof="0" smtClean="0"/>
              <a:t>‹#›</a:t>
            </a:fld>
            <a:endParaRPr lang="ru-RU" noProof="0" dirty="0"/>
          </a:p>
        </p:txBody>
      </p:sp>
      <p:sp useBgFill="1">
        <p:nvSpPr>
          <p:cNvPr id="5" name="Прямоугольник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 useBgFill="1">
        <p:nvSpPr>
          <p:cNvPr id="7" name="Прямоугольник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775" y="0"/>
            <a:ext cx="43861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</a:lstStyle>
          <a:p>
            <a:pPr rtl="0">
              <a:tabLst>
                <a:tab pos="3370263" algn="l"/>
              </a:tabLst>
            </a:pPr>
            <a:r>
              <a:rPr lang="ru-RU" sz="4000" noProof="0">
                <a:solidFill>
                  <a:schemeClr val="tx2">
                    <a:alpha val="75000"/>
                  </a:schemeClr>
                </a:solidFill>
              </a:rPr>
              <a:t>Образец заголовка</a:t>
            </a:r>
            <a:endParaRPr lang="ru-RU" sz="4000" noProof="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6" y="5116529"/>
            <a:ext cx="2948684" cy="9554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>
                <a:solidFill>
                  <a:schemeClr val="tx2"/>
                </a:solidFill>
              </a:rPr>
              <a:t>подзаголовок</a:t>
            </a:r>
          </a:p>
        </p:txBody>
      </p:sp>
      <p:sp>
        <p:nvSpPr>
          <p:cNvPr id="10" name="Свободная форма: фигура 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128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1806039"/>
            <a:ext cx="5157787" cy="584548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390588"/>
            <a:ext cx="5157787" cy="375126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9024" y="1806038"/>
            <a:ext cx="5183188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69024" y="2390588"/>
            <a:ext cx="5183188" cy="375126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Дата 3">
            <a:extLst>
              <a:ext uri="{FF2B5EF4-FFF2-40B4-BE49-F238E27FC236}">
                <a16:creationId xmlns:a16="http://schemas.microsoft.com/office/drawing/2014/main" id="{C1B2486D-C49D-471B-8F3B-AF60489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id="{CF226F4B-CA41-4C71-97F3-1B7E442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Пример текста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0316A3FD-0E7B-4247-AA4F-93E7E99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027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1806039"/>
            <a:ext cx="3200400" cy="584548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390588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5800" y="1800575"/>
            <a:ext cx="3200400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5800" y="2385125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1814" y="1802952"/>
            <a:ext cx="3200400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Объект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1814" y="2387502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Дата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Пример текста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350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атка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>
            <a:extLst>
              <a:ext uri="{FF2B5EF4-FFF2-40B4-BE49-F238E27FC236}">
                <a16:creationId xmlns:a16="http://schemas.microsoft.com/office/drawing/2014/main" id="{66D479CE-2DE1-4800-948F-385C3CF208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rtlCol="0" anchor="ctr">
            <a:normAutofit/>
          </a:bodyPr>
          <a:lstStyle>
            <a:lvl1pPr algn="l">
              <a:defRPr/>
            </a:lvl1pPr>
          </a:lstStyle>
          <a:p>
            <a:pPr algn="ctr"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Объект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Свободная форма: Фигура 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0" name="Дата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20ГГ</a:t>
            </a:r>
          </a:p>
        </p:txBody>
      </p:sp>
      <p:sp>
        <p:nvSpPr>
          <p:cNvPr id="21" name="Нижний колонтитул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Пример текста</a:t>
            </a:r>
          </a:p>
        </p:txBody>
      </p:sp>
      <p:sp>
        <p:nvSpPr>
          <p:cNvPr id="22" name="Номер слайда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9412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algn="ctr"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Объект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20ГГ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Пример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52099" y="2302005"/>
            <a:ext cx="2253018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6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3" y="2851343"/>
            <a:ext cx="8490581" cy="1746195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0" y="4846921"/>
            <a:ext cx="6632107" cy="951488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3" name="Свободная форма: Фигура 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65066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117186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26924"/>
            <a:ext cx="10515600" cy="1262726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24757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11756"/>
            <a:ext cx="5181600" cy="436520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11756"/>
            <a:ext cx="5181600" cy="436520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68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88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647699"/>
            <a:ext cx="6172200" cy="5213351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6256"/>
            <a:ext cx="4061821" cy="3662732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18936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867985"/>
            <a:ext cx="6172200" cy="499306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8813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>
            <a:extLst>
              <a:ext uri="{FF2B5EF4-FFF2-40B4-BE49-F238E27FC236}">
                <a16:creationId xmlns:a16="http://schemas.microsoft.com/office/drawing/2014/main" id="{665A6970-043A-47D8-B545-755078B0D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 rtlCol="0">
            <a:normAutofit/>
          </a:bodyPr>
          <a:lstStyle/>
          <a:p>
            <a:pPr algn="r"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982604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Рисунок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Дата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20ГГ</a:t>
            </a:r>
          </a:p>
        </p:txBody>
      </p:sp>
      <p:sp>
        <p:nvSpPr>
          <p:cNvPr id="21" name="Нижний колонтитул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Пример текста</a:t>
            </a:r>
          </a:p>
        </p:txBody>
      </p:sp>
      <p:sp>
        <p:nvSpPr>
          <p:cNvPr id="22" name="Номер слайда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1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6" name="Заголовок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wrap="none" rtlCol="0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164" y="1900962"/>
            <a:ext cx="10112375" cy="1954213"/>
          </a:xfrm>
        </p:spPr>
        <p:txBody>
          <a:bodyPr rtlCol="0" anchor="t"/>
          <a:lstStyle>
            <a:lvl1pPr marL="0" indent="0" algn="just">
              <a:buNone/>
              <a:defRPr baseline="0"/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20ГГ</a:t>
            </a:r>
          </a:p>
        </p:txBody>
      </p:sp>
      <p:sp>
        <p:nvSpPr>
          <p:cNvPr id="14" name="Рисунок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9" name="Нижний колонтитул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Пример текста</a:t>
            </a:r>
          </a:p>
        </p:txBody>
      </p:sp>
      <p:sp>
        <p:nvSpPr>
          <p:cNvPr id="15" name="Рисунок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496235" y="1555564"/>
            <a:ext cx="4744868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7397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rtlCol="0" anchor="ctr">
            <a:normAutofit/>
          </a:bodyPr>
          <a:lstStyle>
            <a:lvl1pPr algn="l">
              <a:defRPr/>
            </a:lvl1pPr>
          </a:lstStyle>
          <a:p>
            <a:pPr algn="r" rtl="0"/>
            <a:r>
              <a:rPr lang="ru-RU" sz="4000" noProof="0"/>
              <a:t>Образец заголовка</a:t>
            </a:r>
            <a:endParaRPr lang="ru-RU" sz="4000" noProof="0" dirty="0"/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56632"/>
            <a:ext cx="3392445" cy="1207008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algn="l" rtl="0"/>
            <a:r>
              <a:rPr lang="ru-RU" sz="1600" noProof="0"/>
              <a:t>Образец подзаголовка</a:t>
            </a:r>
            <a:endParaRPr lang="ru-RU" sz="1600" noProof="0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810499" y="5187442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4573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иаграмм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11756"/>
            <a:ext cx="10515600" cy="4190323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ата 3">
            <a:extLst>
              <a:ext uri="{FF2B5EF4-FFF2-40B4-BE49-F238E27FC236}">
                <a16:creationId xmlns:a16="http://schemas.microsoft.com/office/drawing/2014/main" id="{F31BABDF-AA85-4A10-A98B-507CF2428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id="{58717800-ADD4-4E93-B0D0-271E7848D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Пример текста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70AC3ECC-84E8-497F-BC52-5189149B0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9539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блиц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38403"/>
            <a:ext cx="10515600" cy="3545204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3">
            <a:extLst>
              <a:ext uri="{FF2B5EF4-FFF2-40B4-BE49-F238E27FC236}">
                <a16:creationId xmlns:a16="http://schemas.microsoft.com/office/drawing/2014/main" id="{C1976FF6-0FAE-4806-A07E-BE4D7411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842FFD90-937D-4551-9F0C-7A5B0C78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Пример текста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BED25ED3-40D6-4D4C-BEF6-506E3E31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7861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 rtlCol="0">
            <a:normAutofit fontScale="90000"/>
          </a:bodyPr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6" y="2273661"/>
            <a:ext cx="7910623" cy="447630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sz="1600" noProof="0"/>
              <a:t>Образец подзаголовка</a:t>
            </a:r>
          </a:p>
        </p:txBody>
      </p:sp>
      <p:sp>
        <p:nvSpPr>
          <p:cNvPr id="7" name="Свободная форма: фигура 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5507004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3" name="Рисунок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0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Пример текста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467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79255"/>
            <a:ext cx="10515600" cy="4190323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Пример текста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3229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rtlCol="0" anchor="t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3DAC2D8E-199B-430A-BB5F-3EB5B76D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DCAAF529-3AC9-470F-8794-0C4967080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Пример текста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B3327F51-D49D-4DCE-9CDC-3B94731A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9129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Пример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2459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1" r:id="rId4"/>
    <p:sldLayoutId id="2147483650" r:id="rId5"/>
    <p:sldLayoutId id="2147483671" r:id="rId6"/>
    <p:sldLayoutId id="2147483670" r:id="rId7"/>
    <p:sldLayoutId id="2147483672" r:id="rId8"/>
    <p:sldLayoutId id="2147483654" r:id="rId9"/>
    <p:sldLayoutId id="2147483653" r:id="rId10"/>
    <p:sldLayoutId id="2147483667" r:id="rId11"/>
    <p:sldLayoutId id="2147483668" r:id="rId12"/>
    <p:sldLayoutId id="2147483669" r:id="rId13"/>
    <p:sldLayoutId id="2147483649" r:id="rId14"/>
    <p:sldLayoutId id="2147483651" r:id="rId15"/>
    <p:sldLayoutId id="2147483652" r:id="rId16"/>
    <p:sldLayoutId id="2147483655" r:id="rId17"/>
    <p:sldLayoutId id="2147483656" r:id="rId18"/>
    <p:sldLayoutId id="2147483657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1DF5-5CFD-43F7-9378-3F81D8D2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ООПТ</a:t>
            </a:r>
            <a:br>
              <a:rPr lang="ru-RU" dirty="0"/>
            </a:br>
            <a:r>
              <a:rPr lang="ru-RU" sz="3200" dirty="0"/>
              <a:t>«Комсомольская роща»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B4855-2DF2-437D-A797-B9CB0BC6D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Впечатления от посещения «Комсомольской рощи» у меня </a:t>
            </a:r>
            <a:r>
              <a:rPr lang="ru-RU" dirty="0" smtClean="0"/>
              <a:t>противоречивые</a:t>
            </a:r>
            <a:r>
              <a:rPr lang="ru-RU" dirty="0"/>
              <a:t>. С одной </a:t>
            </a:r>
            <a:r>
              <a:rPr lang="ru-RU" dirty="0" smtClean="0"/>
              <a:t>стороны, </a:t>
            </a:r>
            <a:r>
              <a:rPr lang="ru-RU" dirty="0"/>
              <a:t>красивая природа, дети играют на спортивной </a:t>
            </a:r>
            <a:r>
              <a:rPr lang="ru-RU" dirty="0" smtClean="0"/>
              <a:t>площадке; у горожан есть возможность прогуляться и подышать </a:t>
            </a:r>
            <a:r>
              <a:rPr lang="ru-RU" dirty="0"/>
              <a:t>свежим воздухом. Но с другой стороны, переполненные мусорки, люди разжигают мангалы и отдыхают, но после себя данный мусор не убирают вовсе. </a:t>
            </a:r>
            <a:br>
              <a:rPr lang="ru-RU" dirty="0"/>
            </a:br>
            <a:r>
              <a:rPr lang="ru-RU" dirty="0" smtClean="0"/>
              <a:t>Я посещала </a:t>
            </a:r>
            <a:r>
              <a:rPr lang="ru-RU" dirty="0"/>
              <a:t>ООПТ  в холодный и морозный день, но надеюсь, что вернусь </a:t>
            </a:r>
            <a:r>
              <a:rPr lang="ru-RU" dirty="0" smtClean="0"/>
              <a:t>снова </a:t>
            </a:r>
            <a:r>
              <a:rPr lang="ru-RU" dirty="0"/>
              <a:t>с наступлением тепла и увижу совсем другую картину.</a:t>
            </a:r>
          </a:p>
        </p:txBody>
      </p:sp>
      <p:pic>
        <p:nvPicPr>
          <p:cNvPr id="12" name="Рисунок 11" descr="Изображение выглядит как человек, дерево, на открытом воздухе, ношение&#10;&#10;Автоматически созданное описание">
            <a:extLst>
              <a:ext uri="{FF2B5EF4-FFF2-40B4-BE49-F238E27FC236}">
                <a16:creationId xmlns:a16="http://schemas.microsoft.com/office/drawing/2014/main" id="{0E7738E7-4416-4EA9-A89D-0EDC97CF94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0171" b="10171"/>
          <a:stretch>
            <a:fillRect/>
          </a:stretch>
        </p:blipFill>
        <p:spPr/>
      </p:pic>
      <p:pic>
        <p:nvPicPr>
          <p:cNvPr id="16" name="Рисунок 15" descr="Изображение выглядит как снег, на открытом воздухе, дерево, небо&#10;&#10;Автоматически созданное описание">
            <a:extLst>
              <a:ext uri="{FF2B5EF4-FFF2-40B4-BE49-F238E27FC236}">
                <a16:creationId xmlns:a16="http://schemas.microsoft.com/office/drawing/2014/main" id="{D70EC9CA-5F07-43B6-909C-3F8E3E1C626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0171" b="10171"/>
          <a:stretch>
            <a:fillRect/>
          </a:stretch>
        </p:blipFill>
        <p:spPr/>
      </p:pic>
      <p:pic>
        <p:nvPicPr>
          <p:cNvPr id="18" name="Рисунок 17" descr="Изображение выглядит как на открытом воздухе, дерево, снег, небо&#10;&#10;Автоматически созданное описание">
            <a:extLst>
              <a:ext uri="{FF2B5EF4-FFF2-40B4-BE49-F238E27FC236}">
                <a16:creationId xmlns:a16="http://schemas.microsoft.com/office/drawing/2014/main" id="{F9E9F4B9-1848-4381-83C8-EB037A324E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10146" b="10146"/>
          <a:stretch>
            <a:fillRect/>
          </a:stretch>
        </p:blipFill>
        <p:spPr/>
      </p:pic>
      <p:sp>
        <p:nvSpPr>
          <p:cNvPr id="8" name="Дата 7">
            <a:extLst>
              <a:ext uri="{FF2B5EF4-FFF2-40B4-BE49-F238E27FC236}">
                <a16:creationId xmlns:a16="http://schemas.microsoft.com/office/drawing/2014/main" id="{D6436C83-43C8-4A98-914A-16C3528A6F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ru-RU" noProof="0" dirty="0" smtClean="0"/>
              <a:t>Феоктистова Н.С. 34 группа</a:t>
            </a:r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AF5ABF80-D30B-4151-9BF9-A5FC432E5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AE208ADF-3ADD-483D-A721-14E3EEE2C135}" type="slidenum">
              <a:rPr lang="ru-RU" noProof="0" smtClean="0"/>
              <a:pPr rtl="0"/>
              <a:t>1</a:t>
            </a:fld>
            <a:endParaRPr lang="ru-RU" noProof="0" dirty="0"/>
          </a:p>
        </p:txBody>
      </p:sp>
      <p:pic>
        <p:nvPicPr>
          <p:cNvPr id="22" name="Рисунок 21" descr="Изображение выглядит как дерево, на открытом воздухе, снег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95E737-80ED-441E-9FEF-85CF925F4F0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10146" b="10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274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826A1A99-679A-48C3-A5C8-C49D6ACE2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792" y="288128"/>
            <a:ext cx="11371233" cy="297894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ООПТ "Комсомольская роща" находится на северо- западе Твери, в Заволжском районе. Комсомольская роща была создана в 1982 году. Общая площадь рощи составляет 498 гектар. В основном, роща представляет собой сосновый бор с участками смешанного леса, нет-нет да и попадутся на глаза берёзки, рябины и ели. На территории рощи организованы места для отдыха- установлены столы, скамейки, урны для мусора, проложены асфальтированные и грунтовые дорожки. В роще есть спортивная и детская площадки, сцена для выступлений во время городских праздников. По краю рощи, вдоль Петербургского шоссе размещен ряд информационных стендов, на которых размещена научно- познавательная информация о флоре и фауне Комсомольской рощи.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настоящее время на территории Комсомольской рощи наблюдается воздействие вредных факторов, таких </a:t>
            </a:r>
            <a:r>
              <a:rPr lang="ru-RU" dirty="0" smtClean="0"/>
              <a:t>как, </a:t>
            </a:r>
            <a:r>
              <a:rPr lang="ru-RU" dirty="0"/>
              <a:t>повреждение стволов деревьев, замусоривание территории, разведение костров и вытаптывание территории.</a:t>
            </a:r>
          </a:p>
        </p:txBody>
      </p:sp>
      <p:pic>
        <p:nvPicPr>
          <p:cNvPr id="13" name="Объект 12" descr="Изображение выглядит как текст, на открытом воздухе, снег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86C63991-CEAE-4C89-A7C1-593795929BB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138253" y="2965053"/>
            <a:ext cx="3200400" cy="3200400"/>
          </a:xfrm>
        </p:spPr>
      </p:pic>
      <p:pic>
        <p:nvPicPr>
          <p:cNvPr id="15" name="Объект 14" descr="Изображение выглядит как на открытом воздухе, снег, небо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E79DCC1D-4C4A-4BC7-A7D2-D2ABE65D276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427913" y="2965053"/>
            <a:ext cx="3200400" cy="3200400"/>
          </a:xfr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35B22006-A26E-4184-8BA1-2B18B2F689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rtl="0"/>
            <a:fld id="{AE208ADF-3ADD-483D-A721-14E3EEE2C135}" type="slidenum">
              <a:rPr lang="ru-RU" noProof="0" smtClean="0"/>
              <a:pPr rtl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43157644"/>
      </p:ext>
    </p:extLst>
  </p:cSld>
  <p:clrMapOvr>
    <a:masterClrMapping/>
  </p:clrMapOvr>
</p:sld>
</file>

<file path=ppt/theme/theme1.xml><?xml version="1.0" encoding="utf-8"?>
<a:theme xmlns:a="http://schemas.openxmlformats.org/drawingml/2006/main" name="PineVTI">
  <a:themeElements>
    <a:clrScheme name="Pine">
      <a:dk1>
        <a:sysClr val="windowText" lastClr="000000"/>
      </a:dk1>
      <a:lt1>
        <a:sysClr val="window" lastClr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792_TF11653146_Win32" id="{C3EE8021-758A-4DD5-920D-A233F0FC5A30}" vid="{360267AC-4E48-491E-98FB-E796B33252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506F55-A469-454B-8FCA-6F8BCF9DAA6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590CBB4-731C-4440-BC54-D2076F57C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0CC34A-D535-41BC-8B48-A0E1EA32D7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Сосна</Template>
  <TotalTime>0</TotalTime>
  <Words>243</Words>
  <Application>Microsoft Office PowerPoint</Application>
  <PresentationFormat>Широкоэкранный</PresentationFormat>
  <Paragraphs>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Dante</vt:lpstr>
      <vt:lpstr>PineVTI</vt:lpstr>
      <vt:lpstr>ООПТ «Комсомольская роща»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2023-03-21T13:59:04Z</dcterms:created>
  <dcterms:modified xsi:type="dcterms:W3CDTF">2023-04-18T10:06:26Z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