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1" r:id="rId1"/>
  </p:sldMasterIdLst>
  <p:sldIdLst>
    <p:sldId id="257" r:id="rId2"/>
    <p:sldId id="259" r:id="rId3"/>
    <p:sldId id="258" r:id="rId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83F812-77E1-4EB5-B455-AAA7A8E57182}" v="306" dt="2023-03-18T16:19:04.1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69" autoAdjust="0"/>
    <p:restoredTop sz="94660"/>
  </p:normalViewPr>
  <p:slideViewPr>
    <p:cSldViewPr snapToGrid="0">
      <p:cViewPr varScale="1">
        <p:scale>
          <a:sx n="112" d="100"/>
          <a:sy n="112" d="100"/>
        </p:scale>
        <p:origin x="438"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slide" Target="slides/slide3.xml"/><Relationship Id="rId9"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7200" cap="none" baseline="0">
                <a:blipFill dpi="0" rotWithShape="1">
                  <a:blip r:embed="rId4"/>
                  <a:srcRect/>
                  <a:tile tx="6350" ty="-127000" sx="65000" sy="64000" flip="none" algn="tl"/>
                </a:blipFill>
              </a:defRPr>
            </a:lvl1pPr>
          </a:lstStyle>
          <a:p>
            <a:r>
              <a:rPr lang="en-US" dirty="0"/>
              <a:t>Click to edit Master title style</a:t>
            </a:r>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83448B07-2C06-4CF2-8E91-F7385E71E2CB}" type="datetimeFigureOut">
              <a:rPr lang="en-US" dirty="0"/>
              <a:t>4/18/2023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b="0"/>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944271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81069D4-B020-4602-B87C-B094679675DF}" type="datetimeFigureOut">
              <a:rPr lang="en-US" dirty="0"/>
              <a:t>4/18/2023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17349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36C11EA-3D59-4DFE-9385-0A032B3191AF}" type="datetimeFigureOut">
              <a:rPr lang="en-US" dirty="0"/>
              <a:t>4/18/2023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757721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04936D4-0671-4B70-A95D-BFBC9A35DA5B}" type="datetimeFigureOut">
              <a:rPr lang="en-US" dirty="0"/>
              <a:t>4/18/2023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184063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7200" b="0"/>
            </a:lvl1pPr>
          </a:lstStyle>
          <a:p>
            <a:r>
              <a:rPr lang="en-US" dirty="0"/>
              <a:t>Click to edit Master title style</a:t>
            </a:r>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DDD67DAC-232D-4042-B5C0-E64770A42A28}" type="datetimeFigureOut">
              <a:rPr lang="en-US" dirty="0"/>
              <a:t>4/18/2023</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798479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8ECECD2C-79BD-4B90-B3FA-E3B19B3FF97B}" type="datetimeFigureOut">
              <a:rPr lang="en-US" dirty="0"/>
              <a:t>4/18/2023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958015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29E9FDB6-7A26-4DBB-9BB0-088C0534314D}" type="datetimeFigureOut">
              <a:rPr lang="en-US" dirty="0"/>
              <a:t>4/18/2023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170171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2E7C72F-E0F0-449A-A903-6D7865ED3EFA}" type="datetimeFigureOut">
              <a:rPr lang="en-US" dirty="0"/>
              <a:t>4/18/2023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416917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41207D-C9F3-42EA-960B-DC9955B358C7}" type="datetimeFigureOut">
              <a:rPr lang="en-US" dirty="0"/>
              <a:t>4/18/2023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206666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0"/>
            </a:lvl1pPr>
          </a:lstStyle>
          <a:p>
            <a:r>
              <a:rPr lang="en-US" dirty="0"/>
              <a:t>Click to edit Master title style</a:t>
            </a:r>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4D8827A6-8947-4115-8D9E-E89B1EC0518D}" type="datetimeFigureOut">
              <a:rPr lang="en-US" dirty="0"/>
              <a:t>4/18/2023</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959181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0"/>
            </a:lvl1pPr>
          </a:lstStyle>
          <a:p>
            <a:r>
              <a:rPr lang="en-US" dirty="0"/>
              <a:t>Click to edit Master title style</a:t>
            </a:r>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ED460A6F-F31A-4CA3-B222-0B3C224FF998}" type="datetimeFigureOut">
              <a:rPr lang="en-US" dirty="0"/>
              <a:t>4/18/2023</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440957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648A1663-7765-4EF4-B97F-A02E70C6265E}" type="datetimeFigureOut">
              <a:rPr lang="en-US" dirty="0"/>
              <a:t>4/18/2023</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0">
                <a:solidFill>
                  <a:srgbClr val="FFFFFF"/>
                </a:solidFill>
                <a:latin typeface="+mj-lt"/>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356000955"/>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hf sldNum="0" hdr="0" ftr="0" dt="0"/>
  <p:txStyles>
    <p:titleStyle>
      <a:lvl1pPr algn="l" defTabSz="914400" rtl="0" eaLnBrk="1" latinLnBrk="0" hangingPunct="1">
        <a:lnSpc>
          <a:spcPct val="90000"/>
        </a:lnSpc>
        <a:spcBef>
          <a:spcPct val="0"/>
        </a:spcBef>
        <a:buNone/>
        <a:defRPr sz="4800"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22">
            <a:extLst>
              <a:ext uri="{FF2B5EF4-FFF2-40B4-BE49-F238E27FC236}">
                <a16:creationId xmlns:a16="http://schemas.microsoft.com/office/drawing/2014/main" id="{F3AF35CD-DA30-4E34-B0F3-32C27766DA0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C37D95FD-2227-D718-6A95-88F074A40F65}"/>
              </a:ext>
            </a:extLst>
          </p:cNvPr>
          <p:cNvSpPr>
            <a:spLocks noGrp="1"/>
          </p:cNvSpPr>
          <p:nvPr>
            <p:ph type="title"/>
          </p:nvPr>
        </p:nvSpPr>
        <p:spPr>
          <a:xfrm>
            <a:off x="8242136" y="246093"/>
            <a:ext cx="3544035" cy="1609344"/>
          </a:xfrm>
          <a:ln>
            <a:noFill/>
          </a:ln>
        </p:spPr>
        <p:txBody>
          <a:bodyPr>
            <a:normAutofit/>
          </a:bodyPr>
          <a:lstStyle/>
          <a:p>
            <a:pPr algn="ctr">
              <a:spcBef>
                <a:spcPts val="1200"/>
              </a:spcBef>
            </a:pPr>
            <a:r>
              <a:rPr lang="ru-RU" sz="2200" dirty="0">
                <a:latin typeface="Times New Roman" panose="02020603050405020304" pitchFamily="18" charset="0"/>
                <a:cs typeface="Times New Roman" panose="02020603050405020304" pitchFamily="18" charset="0"/>
              </a:rPr>
              <a:t>Государственный природный заказник регионального значения "Бор </a:t>
            </a:r>
            <a:r>
              <a:rPr lang="ru-RU" sz="2200" dirty="0" err="1">
                <a:latin typeface="Times New Roman" panose="02020603050405020304" pitchFamily="18" charset="0"/>
                <a:cs typeface="Times New Roman" panose="02020603050405020304" pitchFamily="18" charset="0"/>
              </a:rPr>
              <a:t>Клетинский</a:t>
            </a:r>
            <a:r>
              <a:rPr lang="ru-RU" sz="220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ea typeface="+mj-lt"/>
              <a:cs typeface="Times New Roman" panose="02020603050405020304" pitchFamily="18" charset="0"/>
            </a:endParaRPr>
          </a:p>
          <a:p>
            <a:endParaRPr lang="ru-RU" sz="2200" dirty="0"/>
          </a:p>
        </p:txBody>
      </p:sp>
      <p:pic>
        <p:nvPicPr>
          <p:cNvPr id="5" name="Рисунок 5" descr="Изображение выглядит как дерево, человек, на открытом воздухе, стоящий&#10;&#10;Автоматически созданное описание">
            <a:extLst>
              <a:ext uri="{FF2B5EF4-FFF2-40B4-BE49-F238E27FC236}">
                <a16:creationId xmlns:a16="http://schemas.microsoft.com/office/drawing/2014/main" id="{89404F3D-A7F7-1753-AFCB-A8E3B7DFC325}"/>
              </a:ext>
            </a:extLst>
          </p:cNvPr>
          <p:cNvPicPr>
            <a:picLocks noChangeAspect="1"/>
          </p:cNvPicPr>
          <p:nvPr/>
        </p:nvPicPr>
        <p:blipFill>
          <a:blip r:embed="rId4"/>
          <a:stretch>
            <a:fillRect/>
          </a:stretch>
        </p:blipFill>
        <p:spPr>
          <a:xfrm>
            <a:off x="599022" y="930282"/>
            <a:ext cx="6663246" cy="4997434"/>
          </a:xfrm>
          <a:prstGeom prst="rect">
            <a:avLst/>
          </a:prstGeom>
        </p:spPr>
      </p:pic>
      <p:sp>
        <p:nvSpPr>
          <p:cNvPr id="3" name="Объект 2">
            <a:extLst>
              <a:ext uri="{FF2B5EF4-FFF2-40B4-BE49-F238E27FC236}">
                <a16:creationId xmlns:a16="http://schemas.microsoft.com/office/drawing/2014/main" id="{355987EA-CB47-C3BB-A35A-8792FCD48485}"/>
              </a:ext>
            </a:extLst>
          </p:cNvPr>
          <p:cNvSpPr>
            <a:spLocks noGrp="1"/>
          </p:cNvSpPr>
          <p:nvPr>
            <p:ph idx="1"/>
          </p:nvPr>
        </p:nvSpPr>
        <p:spPr>
          <a:xfrm>
            <a:off x="8156351" y="1693627"/>
            <a:ext cx="3544034" cy="4918279"/>
          </a:xfrm>
        </p:spPr>
        <p:txBody>
          <a:bodyPr vert="horz" lIns="91440" tIns="45720" rIns="91440" bIns="45720" rtlCol="0">
            <a:normAutofit lnSpcReduction="10000"/>
          </a:bodyPr>
          <a:lstStyle/>
          <a:p>
            <a:pPr marL="0" indent="457200" algn="just">
              <a:spcBef>
                <a:spcPts val="0"/>
              </a:spcBef>
              <a:buNone/>
            </a:pPr>
            <a:r>
              <a:rPr lang="ru-RU" sz="1600" dirty="0">
                <a:latin typeface="Times New Roman" panose="02020603050405020304" pitchFamily="18" charset="0"/>
                <a:ea typeface="+mn-lt"/>
                <a:cs typeface="Times New Roman" panose="02020603050405020304" pitchFamily="18" charset="0"/>
              </a:rPr>
              <a:t>Памятник природы создан с целью охраны невосполнимых и ценных в экологическом, научном и эстетическом отношении природных комплексов и объектов.</a:t>
            </a:r>
          </a:p>
          <a:p>
            <a:pPr marL="0" indent="457200" algn="just">
              <a:spcBef>
                <a:spcPts val="0"/>
              </a:spcBef>
              <a:buNone/>
            </a:pPr>
            <a:r>
              <a:rPr lang="ru-RU" sz="1600" dirty="0">
                <a:latin typeface="Times New Roman" panose="02020603050405020304" pitchFamily="18" charset="0"/>
                <a:ea typeface="+mn-lt"/>
                <a:cs typeface="Times New Roman" panose="02020603050405020304" pitchFamily="18" charset="0"/>
              </a:rPr>
              <a:t>После посещения </a:t>
            </a:r>
            <a:r>
              <a:rPr lang="ru-RU" sz="1600" dirty="0" err="1">
                <a:latin typeface="Times New Roman" panose="02020603050405020304" pitchFamily="18" charset="0"/>
                <a:ea typeface="+mn-lt"/>
                <a:cs typeface="Times New Roman" panose="02020603050405020304" pitchFamily="18" charset="0"/>
              </a:rPr>
              <a:t>Клетинского</a:t>
            </a:r>
            <a:r>
              <a:rPr lang="ru-RU" sz="1600" dirty="0">
                <a:latin typeface="Times New Roman" panose="02020603050405020304" pitchFamily="18" charset="0"/>
                <a:ea typeface="+mn-lt"/>
                <a:cs typeface="Times New Roman" panose="02020603050405020304" pitchFamily="18" charset="0"/>
              </a:rPr>
              <a:t> бора у нас остались лишь хорошие впечатления. Проходя по сосновой аллее, мы восхищались столетними деревьями, их величественностью. Тишина и спокойствие в бору помогли нам отвлечься от мыслей об учебе и отдохнуть. </a:t>
            </a:r>
          </a:p>
          <a:p>
            <a:pPr marL="0" indent="457200" algn="just">
              <a:spcBef>
                <a:spcPts val="0"/>
              </a:spcBef>
              <a:buNone/>
            </a:pPr>
            <a:r>
              <a:rPr lang="ru-RU" sz="1600" dirty="0">
                <a:latin typeface="Times New Roman" panose="02020603050405020304" pitchFamily="18" charset="0"/>
                <a:ea typeface="+mn-lt"/>
                <a:cs typeface="Times New Roman" panose="02020603050405020304" pitchFamily="18" charset="0"/>
              </a:rPr>
              <a:t>Также мы сделали много красивых фото и видео на память.</a:t>
            </a:r>
          </a:p>
          <a:p>
            <a:pPr marL="0" indent="457200" algn="just">
              <a:spcBef>
                <a:spcPts val="0"/>
              </a:spcBef>
              <a:buNone/>
            </a:pPr>
            <a:r>
              <a:rPr lang="ru-RU" sz="1600" dirty="0">
                <a:latin typeface="Times New Roman" panose="02020603050405020304" pitchFamily="18" charset="0"/>
                <a:ea typeface="+mn-lt"/>
                <a:cs typeface="Times New Roman" panose="02020603050405020304" pitchFamily="18" charset="0"/>
              </a:rPr>
              <a:t>Хотелось бы посетить это место в разные времена года и насладиться его красотой в разных красках.</a:t>
            </a:r>
          </a:p>
          <a:p>
            <a:pPr marL="0" indent="457200" algn="just">
              <a:spcBef>
                <a:spcPts val="0"/>
              </a:spcBef>
              <a:buNone/>
            </a:pPr>
            <a:r>
              <a:rPr lang="ru-RU" sz="1600" dirty="0">
                <a:latin typeface="Times New Roman" panose="02020603050405020304" pitchFamily="18" charset="0"/>
                <a:ea typeface="+mn-lt"/>
                <a:cs typeface="Times New Roman" panose="02020603050405020304" pitchFamily="18" charset="0"/>
              </a:rPr>
              <a:t>Для того, чтобы подышать чистым, незагазованным воздухом, посмотреть на прекрасные пейзажи и просто отдохнуть -  это отличное место! </a:t>
            </a:r>
          </a:p>
          <a:p>
            <a:pPr marL="0" indent="457200" algn="just">
              <a:spcBef>
                <a:spcPts val="0"/>
              </a:spcBef>
              <a:buNone/>
            </a:pPr>
            <a:endParaRPr lang="ru-RU" sz="1600" dirty="0">
              <a:latin typeface="Times New Roman" panose="02020603050405020304" pitchFamily="18" charset="0"/>
              <a:ea typeface="+mn-lt"/>
              <a:cs typeface="Times New Roman" panose="02020603050405020304" pitchFamily="18" charset="0"/>
            </a:endParaRPr>
          </a:p>
        </p:txBody>
      </p:sp>
      <p:grpSp>
        <p:nvGrpSpPr>
          <p:cNvPr id="42" name="Group 24">
            <a:extLst>
              <a:ext uri="{FF2B5EF4-FFF2-40B4-BE49-F238E27FC236}">
                <a16:creationId xmlns:a16="http://schemas.microsoft.com/office/drawing/2014/main" id="{BCFC42DC-2C46-47C4-BC61-530557385DB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6" name="Oval 25">
              <a:extLst>
                <a:ext uri="{FF2B5EF4-FFF2-40B4-BE49-F238E27FC236}">
                  <a16:creationId xmlns:a16="http://schemas.microsoft.com/office/drawing/2014/main" id="{54B91A37-AA1F-4966-8ACF-93023547DA9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7" name="Oval 26">
              <a:extLst>
                <a:ext uri="{FF2B5EF4-FFF2-40B4-BE49-F238E27FC236}">
                  <a16:creationId xmlns:a16="http://schemas.microsoft.com/office/drawing/2014/main" id="{17B17AC5-0931-432F-9A4A-DDCFAA010AB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9" name="Рисунок 8">
            <a:extLst>
              <a:ext uri="{FF2B5EF4-FFF2-40B4-BE49-F238E27FC236}">
                <a16:creationId xmlns:a16="http://schemas.microsoft.com/office/drawing/2014/main" id="{D4B84AD7-8CBE-DF0C-27A8-2F8F542D9C5C}"/>
              </a:ext>
            </a:extLst>
          </p:cNvPr>
          <p:cNvPicPr>
            <a:picLocks noChangeAspect="1"/>
          </p:cNvPicPr>
          <p:nvPr/>
        </p:nvPicPr>
        <p:blipFill>
          <a:blip r:embed="rId6"/>
          <a:stretch>
            <a:fillRect/>
          </a:stretch>
        </p:blipFill>
        <p:spPr>
          <a:xfrm>
            <a:off x="0" y="0"/>
            <a:ext cx="828169" cy="828169"/>
          </a:xfrm>
          <a:prstGeom prst="rect">
            <a:avLst/>
          </a:prstGeom>
        </p:spPr>
      </p:pic>
      <p:sp>
        <p:nvSpPr>
          <p:cNvPr id="4" name="Прямоугольник 3"/>
          <p:cNvSpPr/>
          <p:nvPr/>
        </p:nvSpPr>
        <p:spPr>
          <a:xfrm>
            <a:off x="2201237" y="5945440"/>
            <a:ext cx="3458816" cy="830997"/>
          </a:xfrm>
          <a:prstGeom prst="rect">
            <a:avLst/>
          </a:prstGeom>
        </p:spPr>
        <p:txBody>
          <a:bodyPr wrap="square">
            <a:spAutoFit/>
          </a:bodyPr>
          <a:lstStyle/>
          <a:p>
            <a:pPr algn="ctr"/>
            <a:r>
              <a:rPr lang="ru-RU" sz="1600" b="1" dirty="0">
                <a:latin typeface="Times New Roman" panose="02020603050405020304" pitchFamily="18" charset="0"/>
                <a:cs typeface="Times New Roman" panose="02020603050405020304" pitchFamily="18" charset="0"/>
              </a:rPr>
              <a:t>Подготовили студентки 3 курса </a:t>
            </a:r>
          </a:p>
          <a:p>
            <a:pPr algn="ctr"/>
            <a:r>
              <a:rPr lang="ru-RU" sz="1600" b="1" dirty="0">
                <a:latin typeface="Times New Roman" panose="02020603050405020304" pitchFamily="18" charset="0"/>
                <a:cs typeface="Times New Roman" panose="02020603050405020304" pitchFamily="18" charset="0"/>
              </a:rPr>
              <a:t>Группа №33</a:t>
            </a:r>
          </a:p>
          <a:p>
            <a:pPr algn="ctr"/>
            <a:r>
              <a:rPr lang="ru-RU" sz="1600" b="1" dirty="0" err="1">
                <a:latin typeface="Times New Roman" panose="02020603050405020304" pitchFamily="18" charset="0"/>
                <a:cs typeface="Times New Roman" panose="02020603050405020304" pitchFamily="18" charset="0"/>
              </a:rPr>
              <a:t>Мустивая</a:t>
            </a:r>
            <a:r>
              <a:rPr lang="ru-RU" sz="1600" b="1" dirty="0">
                <a:latin typeface="Times New Roman" panose="02020603050405020304" pitchFamily="18" charset="0"/>
                <a:cs typeface="Times New Roman" panose="02020603050405020304" pitchFamily="18" charset="0"/>
              </a:rPr>
              <a:t> В.В., </a:t>
            </a:r>
            <a:r>
              <a:rPr lang="ru-RU" sz="1600" b="1" dirty="0" err="1">
                <a:latin typeface="Times New Roman" panose="02020603050405020304" pitchFamily="18" charset="0"/>
                <a:cs typeface="Times New Roman" panose="02020603050405020304" pitchFamily="18" charset="0"/>
              </a:rPr>
              <a:t>Подвойская</a:t>
            </a:r>
            <a:r>
              <a:rPr lang="ru-RU" sz="1600" b="1" dirty="0">
                <a:latin typeface="Times New Roman" panose="02020603050405020304" pitchFamily="18" charset="0"/>
                <a:cs typeface="Times New Roman" panose="02020603050405020304" pitchFamily="18" charset="0"/>
              </a:rPr>
              <a:t> М.А.</a:t>
            </a:r>
          </a:p>
        </p:txBody>
      </p:sp>
    </p:spTree>
    <p:extLst>
      <p:ext uri="{BB962C8B-B14F-4D97-AF65-F5344CB8AC3E}">
        <p14:creationId xmlns:p14="http://schemas.microsoft.com/office/powerpoint/2010/main" val="338893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Рисунок 12" descr="Изображение выглядит как дерево, на открытом воздухе, снег, растение&#10;&#10;Автоматически созданное описание">
            <a:extLst>
              <a:ext uri="{FF2B5EF4-FFF2-40B4-BE49-F238E27FC236}">
                <a16:creationId xmlns:a16="http://schemas.microsoft.com/office/drawing/2014/main" id="{1CB0CE90-DC38-9972-23A4-9520B232C233}"/>
              </a:ext>
            </a:extLst>
          </p:cNvPr>
          <p:cNvPicPr>
            <a:picLocks noChangeAspect="1"/>
          </p:cNvPicPr>
          <p:nvPr/>
        </p:nvPicPr>
        <p:blipFill rotWithShape="1">
          <a:blip r:embed="rId2"/>
          <a:srcRect t="4472" r="-2" b="11454"/>
          <a:stretch/>
        </p:blipFill>
        <p:spPr>
          <a:xfrm>
            <a:off x="2930184" y="-2655"/>
            <a:ext cx="2996169" cy="3358597"/>
          </a:xfrm>
          <a:prstGeom prst="rect">
            <a:avLst/>
          </a:prstGeom>
        </p:spPr>
      </p:pic>
      <p:pic>
        <p:nvPicPr>
          <p:cNvPr id="7" name="Рисунок 7" descr="Изображение выглядит как дерево, на открытом воздухе, снег, растение&#10;&#10;Автоматически созданное описание">
            <a:extLst>
              <a:ext uri="{FF2B5EF4-FFF2-40B4-BE49-F238E27FC236}">
                <a16:creationId xmlns:a16="http://schemas.microsoft.com/office/drawing/2014/main" id="{217260D8-8171-F578-09DC-1AD2586BE4E7}"/>
              </a:ext>
            </a:extLst>
          </p:cNvPr>
          <p:cNvPicPr>
            <a:picLocks noChangeAspect="1"/>
          </p:cNvPicPr>
          <p:nvPr/>
        </p:nvPicPr>
        <p:blipFill rotWithShape="1">
          <a:blip r:embed="rId3"/>
          <a:srcRect t="48446" r="-2" b="9118"/>
          <a:stretch/>
        </p:blipFill>
        <p:spPr>
          <a:xfrm>
            <a:off x="20" y="3429777"/>
            <a:ext cx="5926333" cy="3353096"/>
          </a:xfrm>
          <a:prstGeom prst="rect">
            <a:avLst/>
          </a:prstGeom>
        </p:spPr>
      </p:pic>
      <p:sp>
        <p:nvSpPr>
          <p:cNvPr id="54" name="Rectangle 53">
            <a:extLst>
              <a:ext uri="{FF2B5EF4-FFF2-40B4-BE49-F238E27FC236}">
                <a16:creationId xmlns:a16="http://schemas.microsoft.com/office/drawing/2014/main" id="{11564CA4-59C9-4DAC-950E-61D1FA27870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7220" y="0"/>
            <a:ext cx="6104779" cy="6857999"/>
          </a:xfrm>
          <a:prstGeom prst="rect">
            <a:avLst/>
          </a:prstGeom>
          <a:blipFill dpi="0" rotWithShape="1">
            <a:blip r:embed="rId4">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F2735170-C4C3-6EBB-BB3F-2FFBD8C9FD3E}"/>
              </a:ext>
            </a:extLst>
          </p:cNvPr>
          <p:cNvSpPr>
            <a:spLocks noGrp="1"/>
          </p:cNvSpPr>
          <p:nvPr>
            <p:ph type="title"/>
          </p:nvPr>
        </p:nvSpPr>
        <p:spPr>
          <a:xfrm>
            <a:off x="6759384" y="-209778"/>
            <a:ext cx="4760449" cy="1113581"/>
          </a:xfrm>
          <a:ln>
            <a:noFill/>
          </a:ln>
        </p:spPr>
        <p:txBody>
          <a:bodyPr>
            <a:normAutofit/>
          </a:bodyPr>
          <a:lstStyle/>
          <a:p>
            <a:pPr algn="ctr"/>
            <a:r>
              <a:rPr lang="ru-RU" sz="3600" b="1" dirty="0">
                <a:latin typeface="Times New Roman" panose="02020603050405020304" pitchFamily="18" charset="0"/>
                <a:cs typeface="Times New Roman" panose="02020603050405020304" pitchFamily="18" charset="0"/>
              </a:rPr>
              <a:t>Описание ООПТ</a:t>
            </a:r>
          </a:p>
        </p:txBody>
      </p:sp>
      <p:pic>
        <p:nvPicPr>
          <p:cNvPr id="8" name="Рисунок 8" descr="Изображение выглядит как дерево, на открытом воздухе, снег, лес&#10;&#10;Автоматически созданное описание">
            <a:extLst>
              <a:ext uri="{FF2B5EF4-FFF2-40B4-BE49-F238E27FC236}">
                <a16:creationId xmlns:a16="http://schemas.microsoft.com/office/drawing/2014/main" id="{C173DE49-902F-CE48-8526-83C8849D0996}"/>
              </a:ext>
            </a:extLst>
          </p:cNvPr>
          <p:cNvPicPr>
            <a:picLocks noChangeAspect="1"/>
          </p:cNvPicPr>
          <p:nvPr/>
        </p:nvPicPr>
        <p:blipFill rotWithShape="1">
          <a:blip r:embed="rId5"/>
          <a:srcRect b="9112"/>
          <a:stretch/>
        </p:blipFill>
        <p:spPr>
          <a:xfrm>
            <a:off x="85879" y="10"/>
            <a:ext cx="2769297" cy="3355932"/>
          </a:xfrm>
          <a:prstGeom prst="rect">
            <a:avLst/>
          </a:prstGeom>
        </p:spPr>
      </p:pic>
      <p:sp>
        <p:nvSpPr>
          <p:cNvPr id="3" name="Объект 2">
            <a:extLst>
              <a:ext uri="{FF2B5EF4-FFF2-40B4-BE49-F238E27FC236}">
                <a16:creationId xmlns:a16="http://schemas.microsoft.com/office/drawing/2014/main" id="{C416D04C-C649-7763-8CAF-39FEB5827135}"/>
              </a:ext>
            </a:extLst>
          </p:cNvPr>
          <p:cNvSpPr>
            <a:spLocks noGrp="1"/>
          </p:cNvSpPr>
          <p:nvPr>
            <p:ph idx="1"/>
          </p:nvPr>
        </p:nvSpPr>
        <p:spPr>
          <a:xfrm>
            <a:off x="6220390" y="848585"/>
            <a:ext cx="5876013" cy="5732891"/>
          </a:xfrm>
        </p:spPr>
        <p:txBody>
          <a:bodyPr vert="horz" lIns="91440" tIns="45720" rIns="91440" bIns="45720" rtlCol="0">
            <a:normAutofit fontScale="32500" lnSpcReduction="20000"/>
          </a:bodyPr>
          <a:lstStyle/>
          <a:p>
            <a:pPr marL="0" indent="360000" algn="just">
              <a:buClr>
                <a:srgbClr val="689D9B"/>
              </a:buClr>
              <a:buNone/>
            </a:pPr>
            <a:r>
              <a:rPr lang="ru-RU" sz="4300" dirty="0" err="1">
                <a:latin typeface="Times New Roman" panose="02020603050405020304" pitchFamily="18" charset="0"/>
                <a:ea typeface="+mn-lt"/>
                <a:cs typeface="Times New Roman" panose="02020603050405020304" pitchFamily="18" charset="0"/>
              </a:rPr>
              <a:t>Клетинский</a:t>
            </a:r>
            <a:r>
              <a:rPr lang="ru-RU" sz="4300" dirty="0">
                <a:latin typeface="Times New Roman" panose="02020603050405020304" pitchFamily="18" charset="0"/>
                <a:ea typeface="+mn-lt"/>
                <a:cs typeface="Times New Roman" panose="02020603050405020304" pitchFamily="18" charset="0"/>
              </a:rPr>
              <a:t> бор природы расположен в </a:t>
            </a:r>
            <a:r>
              <a:rPr lang="ru-RU" sz="4300" dirty="0" err="1">
                <a:latin typeface="Times New Roman" panose="02020603050405020304" pitchFamily="18" charset="0"/>
                <a:ea typeface="+mn-lt"/>
                <a:cs typeface="Times New Roman" panose="02020603050405020304" pitchFamily="18" charset="0"/>
              </a:rPr>
              <a:t>Титовском</a:t>
            </a:r>
            <a:r>
              <a:rPr lang="ru-RU" sz="4300" dirty="0">
                <a:latin typeface="Times New Roman" panose="02020603050405020304" pitchFamily="18" charset="0"/>
                <a:ea typeface="+mn-lt"/>
                <a:cs typeface="Times New Roman" panose="02020603050405020304" pitchFamily="18" charset="0"/>
              </a:rPr>
              <a:t> сельском поселении Кимрского </a:t>
            </a:r>
            <a:r>
              <a:rPr lang="ru-RU" sz="4300" dirty="0" smtClean="0">
                <a:latin typeface="Times New Roman" panose="02020603050405020304" pitchFamily="18" charset="0"/>
                <a:ea typeface="+mn-lt"/>
                <a:cs typeface="Times New Roman" panose="02020603050405020304" pitchFamily="18" charset="0"/>
              </a:rPr>
              <a:t>района</a:t>
            </a:r>
            <a:r>
              <a:rPr lang="ru-RU" sz="4300" dirty="0">
                <a:latin typeface="Times New Roman" panose="02020603050405020304" pitchFamily="18" charset="0"/>
                <a:ea typeface="+mn-lt"/>
                <a:cs typeface="Times New Roman" panose="02020603050405020304" pitchFamily="18" charset="0"/>
              </a:rPr>
              <a:t> </a:t>
            </a:r>
            <a:endParaRPr lang="ru-RU" sz="4300" dirty="0">
              <a:latin typeface="Times New Roman" panose="02020603050405020304" pitchFamily="18" charset="0"/>
              <a:cs typeface="Times New Roman" panose="02020603050405020304" pitchFamily="18" charset="0"/>
            </a:endParaRPr>
          </a:p>
          <a:p>
            <a:pPr marL="0" indent="360000" algn="just">
              <a:lnSpc>
                <a:spcPct val="100000"/>
              </a:lnSpc>
              <a:spcBef>
                <a:spcPts val="0"/>
              </a:spcBef>
              <a:buClr>
                <a:srgbClr val="689D9B"/>
              </a:buClr>
              <a:buNone/>
            </a:pPr>
            <a:r>
              <a:rPr lang="ru-RU" sz="4300" b="1" dirty="0">
                <a:latin typeface="Times New Roman" panose="02020603050405020304" pitchFamily="18" charset="0"/>
                <a:ea typeface="+mn-lt"/>
                <a:cs typeface="Times New Roman" panose="02020603050405020304" pitchFamily="18" charset="0"/>
              </a:rPr>
              <a:t>Его площадь </a:t>
            </a:r>
            <a:r>
              <a:rPr lang="ru-RU" sz="4300" dirty="0">
                <a:latin typeface="Times New Roman" panose="02020603050405020304" pitchFamily="18" charset="0"/>
                <a:ea typeface="+mn-lt"/>
                <a:cs typeface="Times New Roman" panose="02020603050405020304" pitchFamily="18" charset="0"/>
              </a:rPr>
              <a:t>– больше 480 га. </a:t>
            </a:r>
            <a:endParaRPr lang="ru-RU" sz="4300" dirty="0">
              <a:latin typeface="Times New Roman" panose="02020603050405020304" pitchFamily="18" charset="0"/>
              <a:cs typeface="Times New Roman" panose="02020603050405020304" pitchFamily="18" charset="0"/>
            </a:endParaRPr>
          </a:p>
          <a:p>
            <a:pPr marL="0" indent="360000" algn="just">
              <a:lnSpc>
                <a:spcPct val="100000"/>
              </a:lnSpc>
              <a:spcBef>
                <a:spcPts val="0"/>
              </a:spcBef>
              <a:buClr>
                <a:srgbClr val="689D9B"/>
              </a:buClr>
              <a:buNone/>
            </a:pPr>
            <a:r>
              <a:rPr lang="ru-RU" sz="4300" dirty="0">
                <a:latin typeface="Times New Roman" panose="02020603050405020304" pitchFamily="18" charset="0"/>
                <a:ea typeface="+mn-lt"/>
                <a:cs typeface="Times New Roman" panose="02020603050405020304" pitchFamily="18" charset="0"/>
              </a:rPr>
              <a:t>Бор был основан 01.04.1993.</a:t>
            </a:r>
            <a:endParaRPr lang="ru-RU" sz="4300" dirty="0">
              <a:latin typeface="Times New Roman" panose="02020603050405020304" pitchFamily="18" charset="0"/>
              <a:cs typeface="Times New Roman" panose="02020603050405020304" pitchFamily="18" charset="0"/>
            </a:endParaRPr>
          </a:p>
          <a:p>
            <a:pPr marL="0" indent="360000" algn="just">
              <a:lnSpc>
                <a:spcPct val="100000"/>
              </a:lnSpc>
              <a:spcBef>
                <a:spcPts val="0"/>
              </a:spcBef>
              <a:buClr>
                <a:srgbClr val="689D9B"/>
              </a:buClr>
              <a:buNone/>
            </a:pPr>
            <a:r>
              <a:rPr lang="ru-RU" sz="4300" dirty="0">
                <a:latin typeface="Times New Roman" panose="02020603050405020304" pitchFamily="18" charset="0"/>
                <a:ea typeface="+mn-lt"/>
                <a:cs typeface="Times New Roman" panose="02020603050405020304" pitchFamily="18" charset="0"/>
              </a:rPr>
              <a:t>По воспоминаниям местных старожил в 19 веке, бор принадлежал местному помещику. Позднее лес охранял лесничий </a:t>
            </a:r>
            <a:r>
              <a:rPr lang="ru-RU" sz="4300" dirty="0" err="1">
                <a:latin typeface="Times New Roman" panose="02020603050405020304" pitchFamily="18" charset="0"/>
                <a:ea typeface="+mn-lt"/>
                <a:cs typeface="Times New Roman" panose="02020603050405020304" pitchFamily="18" charset="0"/>
              </a:rPr>
              <a:t>Клетин</a:t>
            </a:r>
            <a:r>
              <a:rPr lang="ru-RU" sz="4300" dirty="0">
                <a:latin typeface="Times New Roman" panose="02020603050405020304" pitchFamily="18" charset="0"/>
                <a:ea typeface="+mn-lt"/>
                <a:cs typeface="Times New Roman" panose="02020603050405020304" pitchFamily="18" charset="0"/>
              </a:rPr>
              <a:t>, впоследствии расположенная рядом деревня была названа </a:t>
            </a:r>
            <a:r>
              <a:rPr lang="ru-RU" sz="4300" dirty="0" err="1">
                <a:latin typeface="Times New Roman" panose="02020603050405020304" pitchFamily="18" charset="0"/>
                <a:ea typeface="+mn-lt"/>
                <a:cs typeface="Times New Roman" panose="02020603050405020304" pitchFamily="18" charset="0"/>
              </a:rPr>
              <a:t>Клетино</a:t>
            </a:r>
            <a:r>
              <a:rPr lang="ru-RU" sz="4300" dirty="0">
                <a:latin typeface="Times New Roman" panose="02020603050405020304" pitchFamily="18" charset="0"/>
                <a:ea typeface="+mn-lt"/>
                <a:cs typeface="Times New Roman" panose="02020603050405020304" pitchFamily="18" charset="0"/>
              </a:rPr>
              <a:t>, а бор стали называть </a:t>
            </a:r>
            <a:r>
              <a:rPr lang="ru-RU" sz="4300" dirty="0" err="1">
                <a:latin typeface="Times New Roman" panose="02020603050405020304" pitchFamily="18" charset="0"/>
                <a:ea typeface="+mn-lt"/>
                <a:cs typeface="Times New Roman" panose="02020603050405020304" pitchFamily="18" charset="0"/>
              </a:rPr>
              <a:t>Клетинским</a:t>
            </a:r>
            <a:r>
              <a:rPr lang="ru-RU" sz="4300" dirty="0">
                <a:latin typeface="Times New Roman" panose="02020603050405020304" pitchFamily="18" charset="0"/>
                <a:ea typeface="+mn-lt"/>
                <a:cs typeface="Times New Roman" panose="02020603050405020304" pitchFamily="18" charset="0"/>
              </a:rPr>
              <a:t>. Во время войны бор уцелел от рубок благодаря усилиям лесничего Каурова С.И. </a:t>
            </a:r>
            <a:endParaRPr lang="ru-RU" sz="4300" dirty="0">
              <a:latin typeface="Times New Roman" panose="02020603050405020304" pitchFamily="18" charset="0"/>
              <a:cs typeface="Times New Roman" panose="02020603050405020304" pitchFamily="18" charset="0"/>
            </a:endParaRPr>
          </a:p>
          <a:p>
            <a:pPr marL="0" indent="360000" algn="just">
              <a:lnSpc>
                <a:spcPct val="100000"/>
              </a:lnSpc>
              <a:spcBef>
                <a:spcPts val="0"/>
              </a:spcBef>
              <a:buClr>
                <a:srgbClr val="689D9B"/>
              </a:buClr>
              <a:buNone/>
            </a:pPr>
            <a:endParaRPr lang="ru-RU" sz="4300" dirty="0">
              <a:latin typeface="Times New Roman" panose="02020603050405020304" pitchFamily="18" charset="0"/>
              <a:ea typeface="+mn-lt"/>
              <a:cs typeface="Times New Roman" panose="02020603050405020304" pitchFamily="18" charset="0"/>
            </a:endParaRPr>
          </a:p>
          <a:p>
            <a:pPr marL="0" indent="360000" algn="just">
              <a:lnSpc>
                <a:spcPct val="100000"/>
              </a:lnSpc>
              <a:spcBef>
                <a:spcPts val="0"/>
              </a:spcBef>
              <a:buClr>
                <a:srgbClr val="689D9B"/>
              </a:buClr>
              <a:buNone/>
            </a:pPr>
            <a:r>
              <a:rPr lang="ru-RU" sz="4300" dirty="0">
                <a:latin typeface="Times New Roman" panose="02020603050405020304" pitchFamily="18" charset="0"/>
                <a:ea typeface="+mn-lt"/>
                <a:cs typeface="Times New Roman" panose="02020603050405020304" pitchFamily="18" charset="0"/>
              </a:rPr>
              <a:t>Лесной покров занимает более 80% площади памятника природы. Преобладает сосновая</a:t>
            </a:r>
            <a:r>
              <a:rPr lang="ru-RU" sz="4300" dirty="0">
                <a:latin typeface="Times New Roman" panose="02020603050405020304" pitchFamily="18" charset="0"/>
                <a:cs typeface="Times New Roman" panose="02020603050405020304" pitchFamily="18" charset="0"/>
              </a:rPr>
              <a:t> </a:t>
            </a:r>
            <a:r>
              <a:rPr lang="ru-RU" sz="4300" dirty="0">
                <a:latin typeface="Times New Roman" panose="02020603050405020304" pitchFamily="18" charset="0"/>
                <a:ea typeface="+mn-lt"/>
                <a:cs typeface="Times New Roman" panose="02020603050405020304" pitchFamily="18" charset="0"/>
              </a:rPr>
              <a:t>формация. Насаждения сосны обыкновенной, как правило, разновозрастные, </a:t>
            </a:r>
            <a:r>
              <a:rPr lang="ru-RU" sz="4300" dirty="0" err="1">
                <a:latin typeface="Times New Roman" panose="02020603050405020304" pitchFamily="18" charset="0"/>
                <a:ea typeface="+mn-lt"/>
                <a:cs typeface="Times New Roman" panose="02020603050405020304" pitchFamily="18" charset="0"/>
              </a:rPr>
              <a:t>высокобонитетные</a:t>
            </a:r>
            <a:r>
              <a:rPr lang="ru-RU" sz="4300" dirty="0">
                <a:latin typeface="Times New Roman" panose="02020603050405020304" pitchFamily="18" charset="0"/>
                <a:ea typeface="+mn-lt"/>
                <a:cs typeface="Times New Roman" panose="02020603050405020304" pitchFamily="18" charset="0"/>
              </a:rPr>
              <a:t>, в условиях застойного увлажнения.</a:t>
            </a:r>
            <a:r>
              <a:rPr lang="ru-RU" sz="4300" dirty="0">
                <a:latin typeface="Times New Roman" panose="02020603050405020304" pitchFamily="18" charset="0"/>
                <a:cs typeface="Times New Roman" panose="02020603050405020304" pitchFamily="18" charset="0"/>
              </a:rPr>
              <a:t> </a:t>
            </a:r>
            <a:r>
              <a:rPr lang="ru-RU" sz="4300" dirty="0">
                <a:latin typeface="Times New Roman" panose="02020603050405020304" pitchFamily="18" charset="0"/>
                <a:ea typeface="+mn-lt"/>
                <a:cs typeface="Times New Roman" panose="02020603050405020304" pitchFamily="18" charset="0"/>
              </a:rPr>
              <a:t>Возраст сосен - от 50 до 200 лет, высота</a:t>
            </a:r>
            <a:r>
              <a:rPr lang="ru-RU" sz="4300" dirty="0">
                <a:latin typeface="Times New Roman" panose="02020603050405020304" pitchFamily="18" charset="0"/>
                <a:cs typeface="Times New Roman" panose="02020603050405020304" pitchFamily="18" charset="0"/>
              </a:rPr>
              <a:t> </a:t>
            </a:r>
            <a:r>
              <a:rPr lang="ru-RU" sz="4300" dirty="0">
                <a:latin typeface="Times New Roman" panose="02020603050405020304" pitchFamily="18" charset="0"/>
                <a:ea typeface="+mn-lt"/>
                <a:cs typeface="Times New Roman" panose="02020603050405020304" pitchFamily="18" charset="0"/>
              </a:rPr>
              <a:t>- 18 - 32 м. </a:t>
            </a:r>
            <a:endParaRPr lang="ru-RU" sz="4300" dirty="0">
              <a:latin typeface="Times New Roman" panose="02020603050405020304" pitchFamily="18" charset="0"/>
              <a:cs typeface="Times New Roman" panose="02020603050405020304" pitchFamily="18" charset="0"/>
            </a:endParaRPr>
          </a:p>
          <a:p>
            <a:pPr marL="0" indent="360000" algn="just">
              <a:lnSpc>
                <a:spcPct val="100000"/>
              </a:lnSpc>
              <a:spcBef>
                <a:spcPts val="0"/>
              </a:spcBef>
              <a:buClr>
                <a:srgbClr val="689D9B"/>
              </a:buClr>
              <a:buNone/>
            </a:pPr>
            <a:r>
              <a:rPr lang="ru-RU" sz="4300" dirty="0">
                <a:latin typeface="Times New Roman" panose="02020603050405020304" pitchFamily="18" charset="0"/>
                <a:ea typeface="+mn-lt"/>
                <a:cs typeface="Times New Roman" panose="02020603050405020304" pitchFamily="18" charset="0"/>
              </a:rPr>
              <a:t>В сосняках в наибольшем числе встречаются живородящая </a:t>
            </a:r>
            <a:r>
              <a:rPr lang="ru-RU" sz="4300" b="1" dirty="0">
                <a:latin typeface="Times New Roman" panose="02020603050405020304" pitchFamily="18" charset="0"/>
                <a:ea typeface="+mn-lt"/>
                <a:cs typeface="Times New Roman" panose="02020603050405020304" pitchFamily="18" charset="0"/>
              </a:rPr>
              <a:t>ящерица и уж. </a:t>
            </a:r>
            <a:r>
              <a:rPr lang="ru-RU" sz="4300" dirty="0" err="1">
                <a:latin typeface="Times New Roman" panose="02020603050405020304" pitchFamily="18" charset="0"/>
                <a:ea typeface="+mn-lt"/>
                <a:cs typeface="Times New Roman" panose="02020603050405020304" pitchFamily="18" charset="0"/>
              </a:rPr>
              <a:t>Многочислены</a:t>
            </a:r>
            <a:r>
              <a:rPr lang="ru-RU" sz="4300" dirty="0">
                <a:latin typeface="Times New Roman" panose="02020603050405020304" pitchFamily="18" charset="0"/>
                <a:ea typeface="+mn-lt"/>
                <a:cs typeface="Times New Roman" panose="02020603050405020304" pitchFamily="18" charset="0"/>
              </a:rPr>
              <a:t> птицы, в том числе  занесенные в Красную книгу Тверской области: </a:t>
            </a:r>
            <a:r>
              <a:rPr lang="ru-RU" sz="4300" b="1" dirty="0">
                <a:latin typeface="Times New Roman" panose="02020603050405020304" pitchFamily="18" charset="0"/>
                <a:ea typeface="+mn-lt"/>
                <a:cs typeface="Times New Roman" panose="02020603050405020304" pitchFamily="18" charset="0"/>
              </a:rPr>
              <a:t>клинтух, зимородок обыкновенный, зеленый дятел и дятел седой, серебристая чайка и зимородок.</a:t>
            </a:r>
            <a:endParaRPr lang="ru-RU" sz="4300" b="1" dirty="0">
              <a:latin typeface="Times New Roman" panose="02020603050405020304" pitchFamily="18" charset="0"/>
              <a:cs typeface="Times New Roman" panose="02020603050405020304" pitchFamily="18" charset="0"/>
            </a:endParaRPr>
          </a:p>
          <a:p>
            <a:pPr marL="0" indent="360000" algn="just">
              <a:lnSpc>
                <a:spcPct val="100000"/>
              </a:lnSpc>
              <a:spcBef>
                <a:spcPts val="0"/>
              </a:spcBef>
              <a:buClr>
                <a:srgbClr val="689D9B"/>
              </a:buClr>
              <a:buNone/>
            </a:pPr>
            <a:r>
              <a:rPr lang="ru-RU" sz="4300" dirty="0">
                <a:latin typeface="Times New Roman" panose="02020603050405020304" pitchFamily="18" charset="0"/>
                <a:ea typeface="+mn-lt"/>
                <a:cs typeface="Times New Roman" panose="02020603050405020304" pitchFamily="18" charset="0"/>
              </a:rPr>
              <a:t>Вид растения, занесенного в Красную книгу РФ, - </a:t>
            </a:r>
            <a:r>
              <a:rPr lang="ru-RU" sz="4300" b="1" dirty="0" err="1">
                <a:latin typeface="Times New Roman" panose="02020603050405020304" pitchFamily="18" charset="0"/>
                <a:ea typeface="+mn-lt"/>
                <a:cs typeface="Times New Roman" panose="02020603050405020304" pitchFamily="18" charset="0"/>
              </a:rPr>
              <a:t>пальчатокоренник</a:t>
            </a:r>
            <a:r>
              <a:rPr lang="ru-RU" sz="4300" b="1" dirty="0">
                <a:latin typeface="Times New Roman" panose="02020603050405020304" pitchFamily="18" charset="0"/>
                <a:ea typeface="+mn-lt"/>
                <a:cs typeface="Times New Roman" panose="02020603050405020304" pitchFamily="18" charset="0"/>
              </a:rPr>
              <a:t> </a:t>
            </a:r>
            <a:r>
              <a:rPr lang="ru-RU" sz="4300" b="1" dirty="0" err="1">
                <a:latin typeface="Times New Roman" panose="02020603050405020304" pitchFamily="18" charset="0"/>
                <a:ea typeface="+mn-lt"/>
                <a:cs typeface="Times New Roman" panose="02020603050405020304" pitchFamily="18" charset="0"/>
              </a:rPr>
              <a:t>Траунштейнера</a:t>
            </a:r>
            <a:r>
              <a:rPr lang="ru-RU" sz="4300" dirty="0">
                <a:latin typeface="Times New Roman" panose="02020603050405020304" pitchFamily="18" charset="0"/>
                <a:ea typeface="+mn-lt"/>
                <a:cs typeface="Times New Roman" panose="02020603050405020304" pitchFamily="18" charset="0"/>
              </a:rPr>
              <a:t>, в Красную книгу ТО, - </a:t>
            </a:r>
            <a:r>
              <a:rPr lang="ru-RU" sz="4300" b="1" dirty="0">
                <a:latin typeface="Times New Roman" panose="02020603050405020304" pitchFamily="18" charset="0"/>
                <a:ea typeface="+mn-lt"/>
                <a:cs typeface="Times New Roman" panose="02020603050405020304" pitchFamily="18" charset="0"/>
              </a:rPr>
              <a:t>морошка приземистая</a:t>
            </a:r>
            <a:r>
              <a:rPr lang="ru-RU" sz="4300" dirty="0">
                <a:latin typeface="Times New Roman" panose="02020603050405020304" pitchFamily="18" charset="0"/>
                <a:ea typeface="+mn-lt"/>
                <a:cs typeface="Times New Roman" panose="02020603050405020304" pitchFamily="18" charset="0"/>
              </a:rPr>
              <a:t>.</a:t>
            </a:r>
            <a:endParaRPr lang="ru-RU" sz="4300" dirty="0">
              <a:latin typeface="Times New Roman" panose="02020603050405020304" pitchFamily="18" charset="0"/>
              <a:cs typeface="Times New Roman" panose="02020603050405020304" pitchFamily="18" charset="0"/>
            </a:endParaRPr>
          </a:p>
          <a:p>
            <a:pPr marL="0" indent="360000" algn="just">
              <a:lnSpc>
                <a:spcPct val="100000"/>
              </a:lnSpc>
              <a:spcBef>
                <a:spcPts val="0"/>
              </a:spcBef>
              <a:buClr>
                <a:srgbClr val="689D9B"/>
              </a:buClr>
              <a:buNone/>
            </a:pPr>
            <a:r>
              <a:rPr lang="ru-RU" sz="4300" dirty="0">
                <a:latin typeface="Times New Roman" panose="02020603050405020304" pitchFamily="18" charset="0"/>
                <a:ea typeface="+mn-lt"/>
                <a:cs typeface="Times New Roman" panose="02020603050405020304" pitchFamily="18" charset="0"/>
              </a:rPr>
              <a:t>Вид гриба, занесенного в Красную книгу ТО, - </a:t>
            </a:r>
            <a:r>
              <a:rPr lang="ru-RU" sz="4300" b="1" dirty="0">
                <a:latin typeface="Times New Roman" panose="02020603050405020304" pitchFamily="18" charset="0"/>
                <a:ea typeface="+mn-lt"/>
                <a:cs typeface="Times New Roman" panose="02020603050405020304" pitchFamily="18" charset="0"/>
              </a:rPr>
              <a:t>рогатик пестиковый.</a:t>
            </a:r>
            <a:endParaRPr lang="ru-RU" sz="4300" b="1" dirty="0">
              <a:latin typeface="Times New Roman" panose="02020603050405020304" pitchFamily="18" charset="0"/>
              <a:cs typeface="Times New Roman" panose="02020603050405020304" pitchFamily="18" charset="0"/>
            </a:endParaRPr>
          </a:p>
          <a:p>
            <a:pPr marL="0" indent="360000" algn="just">
              <a:lnSpc>
                <a:spcPct val="100000"/>
              </a:lnSpc>
              <a:spcBef>
                <a:spcPts val="0"/>
              </a:spcBef>
              <a:buClr>
                <a:srgbClr val="689D9B"/>
              </a:buClr>
              <a:buNone/>
            </a:pPr>
            <a:r>
              <a:rPr lang="ru-RU" sz="4300" dirty="0">
                <a:latin typeface="Times New Roman" panose="02020603050405020304" pitchFamily="18" charset="0"/>
                <a:ea typeface="+mn-lt"/>
                <a:cs typeface="Times New Roman" panose="02020603050405020304" pitchFamily="18" charset="0"/>
              </a:rPr>
              <a:t>На месте зарастающего озера в юго-западной части бора образовались </a:t>
            </a:r>
            <a:r>
              <a:rPr lang="ru-RU" sz="4300" b="1" dirty="0">
                <a:latin typeface="Times New Roman" panose="02020603050405020304" pitchFamily="18" charset="0"/>
                <a:ea typeface="+mn-lt"/>
                <a:cs typeface="Times New Roman" panose="02020603050405020304" pitchFamily="18" charset="0"/>
              </a:rPr>
              <a:t>низинные болота</a:t>
            </a:r>
            <a:r>
              <a:rPr lang="ru-RU" sz="4300" dirty="0">
                <a:latin typeface="Times New Roman" panose="02020603050405020304" pitchFamily="18" charset="0"/>
                <a:ea typeface="+mn-lt"/>
                <a:cs typeface="Times New Roman" panose="02020603050405020304" pitchFamily="18" charset="0"/>
              </a:rPr>
              <a:t>. </a:t>
            </a:r>
          </a:p>
          <a:p>
            <a:pPr marL="0" indent="360000" algn="just">
              <a:lnSpc>
                <a:spcPct val="100000"/>
              </a:lnSpc>
              <a:spcBef>
                <a:spcPts val="0"/>
              </a:spcBef>
              <a:buClr>
                <a:srgbClr val="689D9B"/>
              </a:buClr>
              <a:buNone/>
            </a:pPr>
            <a:r>
              <a:rPr lang="ru-RU" sz="4300" dirty="0">
                <a:latin typeface="Times New Roman" panose="02020603050405020304" pitchFamily="18" charset="0"/>
                <a:ea typeface="+mn-lt"/>
                <a:cs typeface="Times New Roman" panose="02020603050405020304" pitchFamily="18" charset="0"/>
              </a:rPr>
              <a:t>Постановлением правительства ТО от 30.04.2021 №276 установлены ограничения определенных видов деятельности в границах бора. </a:t>
            </a:r>
            <a:r>
              <a:rPr lang="ru-RU" sz="4300" b="1" dirty="0">
                <a:latin typeface="Times New Roman" panose="02020603050405020304" pitchFamily="18" charset="0"/>
                <a:ea typeface="+mn-lt"/>
                <a:cs typeface="Times New Roman" panose="02020603050405020304" pitchFamily="18" charset="0"/>
              </a:rPr>
              <a:t>Например, </a:t>
            </a:r>
            <a:r>
              <a:rPr lang="ru-RU" sz="4300" dirty="0">
                <a:latin typeface="Times New Roman" panose="02020603050405020304" pitchFamily="18" charset="0"/>
                <a:ea typeface="+mn-lt"/>
                <a:cs typeface="Times New Roman" panose="02020603050405020304" pitchFamily="18" charset="0"/>
              </a:rPr>
              <a:t>запрещено любое строительство, массовые мероприятия, рубка леса, выпас скота. а также допустимое использование памятника природы. Разрешено ведение научно-исследовательской деятельности, рекреационные посещения, проведение экологических экскурсий.</a:t>
            </a:r>
            <a:endParaRPr lang="ru-RU" sz="4300" dirty="0">
              <a:latin typeface="Times New Roman" panose="02020603050405020304" pitchFamily="18" charset="0"/>
              <a:cs typeface="Times New Roman" panose="02020603050405020304" pitchFamily="18" charset="0"/>
            </a:endParaRPr>
          </a:p>
          <a:p>
            <a:pPr marL="0" indent="360000" algn="just">
              <a:lnSpc>
                <a:spcPct val="100000"/>
              </a:lnSpc>
              <a:spcBef>
                <a:spcPts val="0"/>
              </a:spcBef>
              <a:buClr>
                <a:srgbClr val="689D9B"/>
              </a:buClr>
              <a:buNone/>
            </a:pPr>
            <a:r>
              <a:rPr lang="ru-RU" sz="4300" dirty="0">
                <a:latin typeface="Times New Roman" panose="02020603050405020304" pitchFamily="18" charset="0"/>
                <a:ea typeface="+mn-lt"/>
                <a:cs typeface="Times New Roman" panose="02020603050405020304" pitchFamily="18" charset="0"/>
              </a:rPr>
              <a:t>Рядом с бором находится загородный лагерь «Салют»(исключение)</a:t>
            </a:r>
            <a:endParaRPr lang="ru-RU" sz="4300" dirty="0">
              <a:latin typeface="Times New Roman" panose="02020603050405020304" pitchFamily="18" charset="0"/>
              <a:cs typeface="Times New Roman" panose="02020603050405020304" pitchFamily="18" charset="0"/>
            </a:endParaRPr>
          </a:p>
          <a:p>
            <a:pPr indent="0">
              <a:buClr>
                <a:srgbClr val="689D9B"/>
              </a:buClr>
            </a:pPr>
            <a:endParaRPr lang="ru-RU" sz="4000" dirty="0">
              <a:latin typeface="Times New Roman" panose="02020603050405020304" pitchFamily="18" charset="0"/>
              <a:cs typeface="Times New Roman" panose="02020603050405020304" pitchFamily="18" charset="0"/>
            </a:endParaRPr>
          </a:p>
          <a:p>
            <a:pPr>
              <a:buClr>
                <a:srgbClr val="689D9B"/>
              </a:buClr>
            </a:pPr>
            <a:endParaRPr lang="ru-RU" sz="700" dirty="0">
              <a:cs typeface="Arial" panose="020B0604020202020204"/>
            </a:endParaRPr>
          </a:p>
        </p:txBody>
      </p:sp>
      <p:grpSp>
        <p:nvGrpSpPr>
          <p:cNvPr id="56" name="Group 55">
            <a:extLst>
              <a:ext uri="{FF2B5EF4-FFF2-40B4-BE49-F238E27FC236}">
                <a16:creationId xmlns:a16="http://schemas.microsoft.com/office/drawing/2014/main" id="{E74380E0-C298-4F18-9189-C236E8B829D3}"/>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57" name="Oval 56">
              <a:extLst>
                <a:ext uri="{FF2B5EF4-FFF2-40B4-BE49-F238E27FC236}">
                  <a16:creationId xmlns:a16="http://schemas.microsoft.com/office/drawing/2014/main" id="{979684C7-75DC-42F1-850A-E9C49ECA739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58" name="Oval 57">
              <a:extLst>
                <a:ext uri="{FF2B5EF4-FFF2-40B4-BE49-F238E27FC236}">
                  <a16:creationId xmlns:a16="http://schemas.microsoft.com/office/drawing/2014/main" id="{4130853F-4D98-4539-8461-9F202836756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793456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28">
            <a:extLst>
              <a:ext uri="{FF2B5EF4-FFF2-40B4-BE49-F238E27FC236}">
                <a16:creationId xmlns:a16="http://schemas.microsoft.com/office/drawing/2014/main" id="{96D8E679-BF08-4A7D-AED0-0AD7A8516D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5774268" cy="5780684"/>
          </a:xfrm>
          <a:prstGeom prst="rect">
            <a:avLst/>
          </a:prstGeom>
          <a:blipFill dpi="0" rotWithShape="1">
            <a:blip r:embed="rId2">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A070E07F-9750-16E7-F548-37183FB9E51E}"/>
              </a:ext>
            </a:extLst>
          </p:cNvPr>
          <p:cNvSpPr>
            <a:spLocks noGrp="1"/>
          </p:cNvSpPr>
          <p:nvPr>
            <p:ph type="title"/>
          </p:nvPr>
        </p:nvSpPr>
        <p:spPr>
          <a:xfrm>
            <a:off x="624783" y="273525"/>
            <a:ext cx="5168168" cy="1609344"/>
          </a:xfrm>
        </p:spPr>
        <p:txBody>
          <a:bodyPr>
            <a:normAutofit/>
          </a:bodyPr>
          <a:lstStyle/>
          <a:p>
            <a:pPr algn="ctr"/>
            <a:r>
              <a:rPr lang="ru-RU" sz="3600" b="1" dirty="0">
                <a:latin typeface="Times New Roman" panose="02020603050405020304" pitchFamily="18" charset="0"/>
                <a:cs typeface="Times New Roman" panose="02020603050405020304" pitchFamily="18" charset="0"/>
              </a:rPr>
              <a:t>Оценка состояния ООПТ</a:t>
            </a:r>
          </a:p>
        </p:txBody>
      </p:sp>
      <p:sp>
        <p:nvSpPr>
          <p:cNvPr id="3" name="Объект 2">
            <a:extLst>
              <a:ext uri="{FF2B5EF4-FFF2-40B4-BE49-F238E27FC236}">
                <a16:creationId xmlns:a16="http://schemas.microsoft.com/office/drawing/2014/main" id="{34488E0E-5F32-99BF-E96C-A37EA020AE28}"/>
              </a:ext>
            </a:extLst>
          </p:cNvPr>
          <p:cNvSpPr>
            <a:spLocks noGrp="1"/>
          </p:cNvSpPr>
          <p:nvPr>
            <p:ph idx="1"/>
          </p:nvPr>
        </p:nvSpPr>
        <p:spPr>
          <a:xfrm>
            <a:off x="624783" y="1882869"/>
            <a:ext cx="5168168" cy="3759628"/>
          </a:xfrm>
        </p:spPr>
        <p:txBody>
          <a:bodyPr vert="horz" lIns="91440" tIns="45720" rIns="91440" bIns="45720" rtlCol="0">
            <a:normAutofit/>
          </a:bodyPr>
          <a:lstStyle/>
          <a:p>
            <a:pPr marL="0" indent="365125" algn="just">
              <a:buNone/>
            </a:pPr>
            <a:r>
              <a:rPr lang="ru-RU" sz="1800" dirty="0">
                <a:latin typeface="Times New Roman" panose="02020603050405020304" pitchFamily="18" charset="0"/>
                <a:cs typeface="Times New Roman" panose="02020603050405020304" pitchFamily="18" charset="0"/>
              </a:rPr>
              <a:t>В части требований экологического законодательства мы не выявили никаких нарушений. На территории бора отсутствует мусор, прочищена центральная дорога для прогулок, воздух чистый, вырубленных деревьев нет. Среди деревьев нет следов передвижения на моторных транспортных средствах. </a:t>
            </a:r>
          </a:p>
          <a:p>
            <a:pPr marL="0" indent="365125" algn="just">
              <a:buNone/>
            </a:pPr>
            <a:r>
              <a:rPr lang="ru-RU" sz="1800" dirty="0">
                <a:latin typeface="Times New Roman" panose="02020603050405020304" pitchFamily="18" charset="0"/>
                <a:cs typeface="Times New Roman" panose="02020603050405020304" pitchFamily="18" charset="0"/>
              </a:rPr>
              <a:t>Можно отметить, что за данным ООПТ следят и соблюдают все требования законодательства Российской Федерации.</a:t>
            </a:r>
          </a:p>
        </p:txBody>
      </p:sp>
      <p:pic>
        <p:nvPicPr>
          <p:cNvPr id="7" name="Рисунок 7" descr="Изображение выглядит как дерево, на открытом воздухе, снег, кататься на лыжах&#10;&#10;Автоматически созданное описание">
            <a:extLst>
              <a:ext uri="{FF2B5EF4-FFF2-40B4-BE49-F238E27FC236}">
                <a16:creationId xmlns:a16="http://schemas.microsoft.com/office/drawing/2014/main" id="{99D2B439-EDAD-6327-4F6E-5E2F6A9B5DDD}"/>
              </a:ext>
            </a:extLst>
          </p:cNvPr>
          <p:cNvPicPr>
            <a:picLocks noChangeAspect="1"/>
          </p:cNvPicPr>
          <p:nvPr/>
        </p:nvPicPr>
        <p:blipFill rotWithShape="1">
          <a:blip r:embed="rId3"/>
          <a:srcRect t="501" r="-3" b="9967"/>
          <a:stretch/>
        </p:blipFill>
        <p:spPr>
          <a:xfrm>
            <a:off x="8784194" y="2293098"/>
            <a:ext cx="3091859" cy="3809319"/>
          </a:xfrm>
          <a:prstGeom prst="rect">
            <a:avLst/>
          </a:prstGeom>
        </p:spPr>
      </p:pic>
      <p:sp>
        <p:nvSpPr>
          <p:cNvPr id="37" name="Rectangle 30">
            <a:extLst>
              <a:ext uri="{FF2B5EF4-FFF2-40B4-BE49-F238E27FC236}">
                <a16:creationId xmlns:a16="http://schemas.microsoft.com/office/drawing/2014/main" id="{9ECCD201-B0E8-4CCD-BBD7-9B287AF7E58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776089" y="321733"/>
            <a:ext cx="3091859" cy="1844147"/>
          </a:xfrm>
          <a:prstGeom prst="rect">
            <a:avLst/>
          </a:prstGeom>
          <a:blipFill dpi="0" rotWithShape="1">
            <a:blip r:embed="rId4">
              <a:duotone>
                <a:schemeClr val="bg2">
                  <a:shade val="45000"/>
                  <a:satMod val="135000"/>
                </a:schemeClr>
                <a:prstClr val="white"/>
              </a:duotone>
            </a:blip>
            <a:srcRect/>
            <a:tile tx="0" ty="0" sx="92000" sy="89000" flip="xy" algn="ctr"/>
          </a:blipFill>
          <a:ln w="25400" cap="flat" cmpd="sng" algn="ctr">
            <a:noFill/>
            <a:prstDash val="solid"/>
          </a:ln>
          <a:effectLst/>
        </p:spPr>
        <p:txBody>
          <a:bodyPr lIns="0" tIns="0" rIns="0" bIns="0" rtlCol="0" anchor="ctr"/>
          <a:lstStyle/>
          <a:p>
            <a:pPr algn="ctr"/>
            <a:endParaRPr lang="en-US" sz="2000" kern="0">
              <a:solidFill>
                <a:prstClr val="white"/>
              </a:solidFill>
              <a:latin typeface="Rockwell Extra Bold" pitchFamily="18" charset="0"/>
            </a:endParaRPr>
          </a:p>
        </p:txBody>
      </p:sp>
      <p:pic>
        <p:nvPicPr>
          <p:cNvPr id="5" name="Рисунок 5" descr="Изображение выглядит как снег, дерево, на открытом воздухе, кататься на лыжах&#10;&#10;Автоматически созданное описание">
            <a:extLst>
              <a:ext uri="{FF2B5EF4-FFF2-40B4-BE49-F238E27FC236}">
                <a16:creationId xmlns:a16="http://schemas.microsoft.com/office/drawing/2014/main" id="{4AAC9383-27BA-D74C-E878-6F377FEB7D1E}"/>
              </a:ext>
            </a:extLst>
          </p:cNvPr>
          <p:cNvPicPr>
            <a:picLocks noChangeAspect="1"/>
          </p:cNvPicPr>
          <p:nvPr/>
        </p:nvPicPr>
        <p:blipFill rotWithShape="1">
          <a:blip r:embed="rId5"/>
          <a:srcRect r="-3" b="12496"/>
          <a:stretch/>
        </p:blipFill>
        <p:spPr>
          <a:xfrm>
            <a:off x="6241217" y="3324679"/>
            <a:ext cx="2380871" cy="2777738"/>
          </a:xfrm>
          <a:prstGeom prst="rect">
            <a:avLst/>
          </a:prstGeom>
        </p:spPr>
      </p:pic>
      <p:pic>
        <p:nvPicPr>
          <p:cNvPr id="6" name="Рисунок 6" descr="Изображение выглядит как дерево, на открытом воздухе, снег, природа&#10;&#10;Автоматически созданное описание">
            <a:extLst>
              <a:ext uri="{FF2B5EF4-FFF2-40B4-BE49-F238E27FC236}">
                <a16:creationId xmlns:a16="http://schemas.microsoft.com/office/drawing/2014/main" id="{7CDC10EE-28B9-873A-D471-E1B648BAB8ED}"/>
              </a:ext>
            </a:extLst>
          </p:cNvPr>
          <p:cNvPicPr>
            <a:picLocks noChangeAspect="1"/>
          </p:cNvPicPr>
          <p:nvPr/>
        </p:nvPicPr>
        <p:blipFill rotWithShape="1">
          <a:blip r:embed="rId6"/>
          <a:srcRect r="1" b="8934"/>
          <a:stretch/>
        </p:blipFill>
        <p:spPr>
          <a:xfrm>
            <a:off x="6241217" y="321733"/>
            <a:ext cx="2328797" cy="2827689"/>
          </a:xfrm>
          <a:prstGeom prst="rect">
            <a:avLst/>
          </a:prstGeom>
        </p:spPr>
      </p:pic>
      <p:grpSp>
        <p:nvGrpSpPr>
          <p:cNvPr id="33" name="Group 32">
            <a:extLst>
              <a:ext uri="{FF2B5EF4-FFF2-40B4-BE49-F238E27FC236}">
                <a16:creationId xmlns:a16="http://schemas.microsoft.com/office/drawing/2014/main" id="{F17BE534-3849-4720-BB97-AC159CE87F03}"/>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4" name="Oval 33">
              <a:extLst>
                <a:ext uri="{FF2B5EF4-FFF2-40B4-BE49-F238E27FC236}">
                  <a16:creationId xmlns:a16="http://schemas.microsoft.com/office/drawing/2014/main" id="{1EF3C220-8266-418B-85C8-9634D460758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5" name="Oval 34">
              <a:extLst>
                <a:ext uri="{FF2B5EF4-FFF2-40B4-BE49-F238E27FC236}">
                  <a16:creationId xmlns:a16="http://schemas.microsoft.com/office/drawing/2014/main" id="{09EF0DB4-BD44-4AE7-8D4B-95CF6B11778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63908367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Wood Type">
      <a:majorFont>
        <a:latin typeface="Arial Black" panose="020B0A04020102020204"/>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panose="020B0604020202020204"/>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BE1B6DD8-9976-4550-A6F4-B2DD4EA939DA}"/>
    </a:ext>
  </a:extLst>
</a:theme>
</file>

<file path=docProps/app.xml><?xml version="1.0" encoding="utf-8"?>
<Properties xmlns="http://schemas.openxmlformats.org/officeDocument/2006/extended-properties" xmlns:vt="http://schemas.openxmlformats.org/officeDocument/2006/docPropsVTypes">
  <TotalTime>58</TotalTime>
  <Words>472</Words>
  <Application>Microsoft Office PowerPoint</Application>
  <PresentationFormat>Широкоэкранный</PresentationFormat>
  <Paragraphs>25</Paragraphs>
  <Slides>3</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3</vt:i4>
      </vt:variant>
    </vt:vector>
  </HeadingPairs>
  <TitlesOfParts>
    <vt:vector size="10" baseType="lpstr">
      <vt:lpstr>Arial</vt:lpstr>
      <vt:lpstr>Arial Black</vt:lpstr>
      <vt:lpstr>Calibri</vt:lpstr>
      <vt:lpstr>Rockwell Extra Bold</vt:lpstr>
      <vt:lpstr>Times New Roman</vt:lpstr>
      <vt:lpstr>Wingdings</vt:lpstr>
      <vt:lpstr>Wood Type</vt:lpstr>
      <vt:lpstr>Государственный природный заказник регионального значения "Бор Клетинский" </vt:lpstr>
      <vt:lpstr>Описание ООПТ</vt:lpstr>
      <vt:lpstr>Оценка состояния ООПТ</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Коршикова Татьяна Николаевна</dc:creator>
  <cp:lastModifiedBy>Коршикова Татьяна Николаевна</cp:lastModifiedBy>
  <cp:revision>167</cp:revision>
  <dcterms:created xsi:type="dcterms:W3CDTF">2023-03-18T10:21:53Z</dcterms:created>
  <dcterms:modified xsi:type="dcterms:W3CDTF">2023-04-18T09:31:52Z</dcterms:modified>
</cp:coreProperties>
</file>