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FCC7F53-4D6A-4864-A515-6572521FC3A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C17566-867F-43F6-AFB0-933ECD56AD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F53-4D6A-4864-A515-6572521FC3A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566-867F-43F6-AFB0-933ECD56A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F53-4D6A-4864-A515-6572521FC3A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566-867F-43F6-AFB0-933ECD56A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F53-4D6A-4864-A515-6572521FC3A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566-867F-43F6-AFB0-933ECD56A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FCC7F53-4D6A-4864-A515-6572521FC3A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9C17566-867F-43F6-AFB0-933ECD56AD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F53-4D6A-4864-A515-6572521FC3A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566-867F-43F6-AFB0-933ECD56A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F53-4D6A-4864-A515-6572521FC3A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566-867F-43F6-AFB0-933ECD56A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F53-4D6A-4864-A515-6572521FC3A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566-867F-43F6-AFB0-933ECD56A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F53-4D6A-4864-A515-6572521FC3A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7566-867F-43F6-AFB0-933ECD56A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7F53-4D6A-4864-A515-6572521FC3A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C17566-867F-43F6-AFB0-933ECD56ADF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FCC7F53-4D6A-4864-A515-6572521FC3A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C17566-867F-43F6-AFB0-933ECD56AD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CC7F53-4D6A-4864-A515-6572521FC3A9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C17566-867F-43F6-AFB0-933ECD56AD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0" y="231775"/>
            <a:ext cx="4570730" cy="624332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Gabriola" pitchFamily="82" charset="0"/>
              </a:rPr>
              <a:t>ООПТ «Ботанический сад ТвГУ»</a:t>
            </a:r>
            <a:endParaRPr lang="ru-RU" sz="24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/>
              <a:t>Ботанический </a:t>
            </a:r>
            <a:r>
              <a:rPr lang="ru-RU" sz="1600" dirty="0"/>
              <a:t>сад ТвГУ основан в 1875 г. как купеческий парк-усадьба в стиле тверского пейзажного романтизма и расположен на берегу р. Тверцы. Илья Иванович Бобров заложил на берегу Тверцы сад с деревянными галереями, беседкой-ротондой и арочным мостиком. Посаженные И.И. Бобровым дубы и лиственницы до сих пор являются украшением дендрария.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На его территории сохранились фрагменты исторического ландшафта древнего Заволжского посада Твери </a:t>
            </a:r>
            <a:r>
              <a:rPr lang="en-US" sz="1600" dirty="0"/>
              <a:t>XIII-XIX </a:t>
            </a:r>
            <a:r>
              <a:rPr lang="ru-RU" sz="1600" dirty="0"/>
              <a:t>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smtClean="0"/>
              <a:t>Среди </a:t>
            </a:r>
            <a:r>
              <a:rPr lang="ru-RU" sz="1600" dirty="0"/>
              <a:t>достопримечательностей сада- живописный пруд и русло старинного ручья </a:t>
            </a:r>
            <a:r>
              <a:rPr lang="ru-RU" sz="1600" dirty="0" err="1" smtClean="0"/>
              <a:t>Бухань</a:t>
            </a:r>
            <a:r>
              <a:rPr lang="ru-RU" sz="1600" dirty="0" smtClean="0"/>
              <a:t>, который </a:t>
            </a:r>
            <a:r>
              <a:rPr lang="ru-RU" sz="1600" dirty="0"/>
              <a:t>делит сад на возвышенную и низменную </a:t>
            </a:r>
            <a:r>
              <a:rPr lang="ru-RU" sz="1600" dirty="0" smtClean="0"/>
              <a:t>части.</a:t>
            </a: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Так из частной усадьбы сад «переродился» в современное научное и учебно-просветительское ботаническое </a:t>
            </a:r>
            <a:r>
              <a:rPr lang="ru-RU" sz="1600" dirty="0" smtClean="0"/>
              <a:t>учреждение </a:t>
            </a:r>
            <a:r>
              <a:rPr lang="ru-RU" sz="1600" dirty="0" err="1" smtClean="0"/>
              <a:t>Верхневолжья</a:t>
            </a:r>
            <a:r>
              <a:rPr lang="ru-RU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Студенты 3 курса НП «Юриспруденция»: Никулина </a:t>
            </a:r>
            <a:r>
              <a:rPr lang="ru-RU" sz="1400" dirty="0" smtClean="0"/>
              <a:t>Анастасия, </a:t>
            </a:r>
            <a:r>
              <a:rPr lang="ru-RU" sz="1400" dirty="0" err="1" smtClean="0"/>
              <a:t>Нуштаева</a:t>
            </a:r>
            <a:r>
              <a:rPr lang="ru-RU" sz="1400" dirty="0" smtClean="0"/>
              <a:t> Ангелина, Мельникова </a:t>
            </a:r>
            <a:r>
              <a:rPr lang="ru-RU" sz="1400" dirty="0"/>
              <a:t>Анна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55" y="136376"/>
            <a:ext cx="2844364" cy="40191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Замещающее содержимое 3" descr="оопт назчавание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714" t="14965" r="12032" b="30265"/>
          <a:stretch/>
        </p:blipFill>
        <p:spPr>
          <a:xfrm>
            <a:off x="7287254" y="2734147"/>
            <a:ext cx="3558797" cy="369381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5330190" y="433705"/>
            <a:ext cx="2707640" cy="64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Замерзший пруд (русло ручья Бухань)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28" y="136375"/>
            <a:ext cx="2959470" cy="39459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Изображение 8" descr="оопт теплийца 1"/>
          <p:cNvPicPr>
            <a:picLocks noChangeAspect="1"/>
          </p:cNvPicPr>
          <p:nvPr/>
        </p:nvPicPr>
        <p:blipFill rotWithShape="1">
          <a:blip r:embed="rId5"/>
          <a:srcRect t="34609" r="5744"/>
          <a:stretch/>
        </p:blipFill>
        <p:spPr>
          <a:xfrm>
            <a:off x="9379390" y="4082335"/>
            <a:ext cx="2534970" cy="2526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Замещающее содержимое 5" descr="оопт теплица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445" y="3204765"/>
            <a:ext cx="2578108" cy="34041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Изображение 6" descr="оопт мы"/>
          <p:cNvPicPr>
            <a:picLocks noChangeAspect="1"/>
          </p:cNvPicPr>
          <p:nvPr/>
        </p:nvPicPr>
        <p:blipFill rotWithShape="1">
          <a:blip r:embed="rId7"/>
          <a:srcRect l="4923" b="21465"/>
          <a:stretch/>
        </p:blipFill>
        <p:spPr>
          <a:xfrm>
            <a:off x="7528717" y="138532"/>
            <a:ext cx="2972177" cy="311362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6D8C31BC04954386F84202F6FE2207" ma:contentTypeVersion="9" ma:contentTypeDescription="Создание документа." ma:contentTypeScope="" ma:versionID="f21fc56239a23f7544beb24383d2c4fb">
  <xsd:schema xmlns:xsd="http://www.w3.org/2001/XMLSchema" xmlns:xs="http://www.w3.org/2001/XMLSchema" xmlns:p="http://schemas.microsoft.com/office/2006/metadata/properties" xmlns:ns2="e6218919-4113-4d29-9455-7aabf4da88ac" targetNamespace="http://schemas.microsoft.com/office/2006/metadata/properties" ma:root="true" ma:fieldsID="5625b4467b7ffa456676f60639454152" ns2:_="">
    <xsd:import namespace="e6218919-4113-4d29-9455-7aabf4da88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18919-4113-4d29-9455-7aabf4da8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05543A-2CC2-4A92-9A8B-82DD960CA7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687941-0740-473A-BA1C-F456663AFA64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e6218919-4113-4d29-9455-7aabf4da88ac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4F9F235-8D65-4CCB-9B4C-0F0E1AD46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218919-4113-4d29-9455-7aabf4da88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</TotalTime>
  <Words>134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Century Gothic</vt:lpstr>
      <vt:lpstr>Gabriola</vt:lpstr>
      <vt:lpstr>Garamond</vt:lpstr>
      <vt:lpstr>Савон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ООПТ «Ботанический сад ТвГУ»</dc:title>
  <dc:creator>chibashev-ntk@outlook.com</dc:creator>
  <cp:lastModifiedBy>Коршикова Татьяна Николаевна</cp:lastModifiedBy>
  <cp:revision>11</cp:revision>
  <dcterms:created xsi:type="dcterms:W3CDTF">2022-03-27T13:00:00Z</dcterms:created>
  <dcterms:modified xsi:type="dcterms:W3CDTF">2022-06-14T09:00:40Z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1049-10.1.0.5644</vt:lpwstr>
  </property>
  <property fmtid="{D5CDD505-2E9C-101B-9397-08002B2CF9AE}" pid="3" name="ContentTypeId">
    <vt:lpwstr>0x010100316D8C31BC04954386F84202F6FE2207</vt:lpwstr>
  </property>
</Properties>
</file>