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451B"/>
    <a:srgbClr val="F8E6D8"/>
    <a:srgbClr val="EFF3F6"/>
    <a:srgbClr val="F7E1CE"/>
    <a:srgbClr val="EDEA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9D5E49-90E5-ADAE-396A-18854CFD20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19170C4-E2D9-B3D1-8734-DF0934BB15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94EF9E-C27A-F1E3-1E31-706E47B43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6BB8D-0A38-426E-8C41-0DC2F4136860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93F48B-DCB2-F8D5-E8CB-D2C8AECDB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231A23-10E1-AA4D-BDE1-522B88478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7A7E7-CABA-436C-B1F0-F60ABD96BB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890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5E8DD0-6CB3-B763-6388-BEE8B6D8D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0AF9E2-82C9-6BE4-D916-EC73C654E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D7CA89-0526-8C44-123E-BC38D7D5C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6BB8D-0A38-426E-8C41-0DC2F4136860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54345C-8BA9-C04E-2F2B-D9B8F6C24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6710CD-D51B-3279-A07A-69F438853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7A7E7-CABA-436C-B1F0-F60ABD96BB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977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8A3A99E-5969-3CE7-81B3-1362D29875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1F6C571-55D5-7A09-9C74-51F0083904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552C71-11BA-E992-A287-C13DB1291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6BB8D-0A38-426E-8C41-0DC2F4136860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20F5E5-3588-B2DA-3248-AC7D918E9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680066-AF01-25E0-1218-0F844DFF3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7A7E7-CABA-436C-B1F0-F60ABD96BB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085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9FF08E-161A-0CCE-0628-19E976605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D62249-1793-93F5-690A-F24BC31131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8AD3C5-BE97-117C-F71E-DBABC1AB7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6BB8D-0A38-426E-8C41-0DC2F4136860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7B27FD-5CCE-0ABA-0FA0-23D115A82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95FB7A-CA00-A8A7-C0DD-2FC9AAE77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7A7E7-CABA-436C-B1F0-F60ABD96BB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818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3CA719-AAC4-4457-D4EB-3C851473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1CDB98-A70E-DEC7-3B50-6911DD56E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629C87-E998-CFC9-2C9D-C0D78DB7A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6BB8D-0A38-426E-8C41-0DC2F4136860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31A019-7ADF-FE8B-119F-121407724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4CBDEA-5006-36C2-528B-5FD6AADE3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7A7E7-CABA-436C-B1F0-F60ABD96BB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577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DA9592-119C-87CB-6752-3E0E1A228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352D10-0B93-3C6C-E7B9-9066B52A12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90EB2AC-A226-D97E-0E5F-62E672634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B88E72-7297-5BDC-C3D3-089896D6C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6BB8D-0A38-426E-8C41-0DC2F4136860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6F9C72-A6F1-DA0C-530D-FF29D040E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0B3F2B-2800-7151-A131-6646950D6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7A7E7-CABA-436C-B1F0-F60ABD96BB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016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AE1B50-10EF-68B9-3096-336BB4755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616419-6F26-9F28-97D3-6BDED6CE9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47A8E7B-01D0-88D1-25DD-79913F612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B598F4A-1543-0D68-8C22-457B66C1C2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308F393-F789-2778-74EB-EDC0BB59E2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8BD85F5-823C-4536-BDEE-04932EC14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6BB8D-0A38-426E-8C41-0DC2F4136860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E851D6B-C100-140D-4DDA-1E4DD0C0F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EAE5637-7D0C-6825-5D1E-3C5BE5CED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7A7E7-CABA-436C-B1F0-F60ABD96BB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834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B3A685-2346-4264-D5B7-94AC75395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5E44E06-8E7B-F99F-567B-EE1803C91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6BB8D-0A38-426E-8C41-0DC2F4136860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921D517-24D5-222D-248E-5D5CB70C8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02CF8D2-2341-50E7-7DA4-E5C78B30B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7A7E7-CABA-436C-B1F0-F60ABD96BB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552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D8DBB02-0AF9-F6FB-FFDB-8BE12D7AE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6BB8D-0A38-426E-8C41-0DC2F4136860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A386D82-D868-CCCD-3A24-FABF57155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CFF315F-715B-00DE-E9CF-097DFD0CE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7A7E7-CABA-436C-B1F0-F60ABD96BB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044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C3E181-55F8-08C4-00EB-287780B9A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6C2D8A-255B-4BCA-83C5-B0574F935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F8CCA9-F554-F3F3-C527-5F873CB41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BBB95C-1936-7C74-902C-762376E93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6BB8D-0A38-426E-8C41-0DC2F4136860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3D82CF-F21C-938D-80A9-5D5BB7876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85B2C2-A197-7F0F-6005-60E0A1D16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7A7E7-CABA-436C-B1F0-F60ABD96BB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344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10C2BB-3B70-6A02-3808-90FA6A69B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A01BE59-73D1-5B6E-F74F-D92FD91BDA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CF324B-2DB2-0C38-28D4-EE9C3685A6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E4E4A7-2AD1-7A6C-007F-15EFB147A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6BB8D-0A38-426E-8C41-0DC2F4136860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F5FE5F-61D1-10BA-13E4-EA0F6DDB4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B09BF3-1AAE-6586-F583-5B5B4CF4F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7A7E7-CABA-436C-B1F0-F60ABD96BB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48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D9B5B4-FA01-804F-89F3-DE4B0B4C4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D59A2A-1FF5-AA50-2305-C193484B62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6E855F-5847-C4F6-0920-6D330B980A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6BB8D-0A38-426E-8C41-0DC2F4136860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3E4E44-8F97-940F-3A9F-270D588A3F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32A0C4-FC6E-BDC6-E2C9-1BAD2EC8B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7A7E7-CABA-436C-B1F0-F60ABD96BB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981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E54154-BFF5-EAE4-1B94-A615DB126F9E}"/>
              </a:ext>
            </a:extLst>
          </p:cNvPr>
          <p:cNvSpPr txBox="1"/>
          <p:nvPr/>
        </p:nvSpPr>
        <p:spPr>
          <a:xfrm>
            <a:off x="5698438" y="401243"/>
            <a:ext cx="597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2C451B"/>
                </a:solidFill>
                <a:latin typeface="Century Gothic" panose="020B0502020202020204" pitchFamily="34" charset="0"/>
              </a:rPr>
              <a:t>Памятник природы «</a:t>
            </a:r>
            <a:r>
              <a:rPr lang="ru-RU" b="1" dirty="0" err="1">
                <a:solidFill>
                  <a:srgbClr val="2C451B"/>
                </a:solidFill>
                <a:latin typeface="Century Gothic" panose="020B0502020202020204" pitchFamily="34" charset="0"/>
              </a:rPr>
              <a:t>Бобачёвская</a:t>
            </a:r>
            <a:r>
              <a:rPr lang="ru-RU" b="1" dirty="0">
                <a:solidFill>
                  <a:srgbClr val="2C451B"/>
                </a:solidFill>
                <a:latin typeface="Century Gothic" panose="020B0502020202020204" pitchFamily="34" charset="0"/>
              </a:rPr>
              <a:t> роща»</a:t>
            </a:r>
          </a:p>
          <a:p>
            <a:endParaRPr lang="ru-RU" dirty="0">
              <a:solidFill>
                <a:srgbClr val="2C451B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26BD18-7937-54B9-631A-809580ADEB38}"/>
              </a:ext>
            </a:extLst>
          </p:cNvPr>
          <p:cNvSpPr txBox="1"/>
          <p:nvPr/>
        </p:nvSpPr>
        <p:spPr>
          <a:xfrm>
            <a:off x="161590" y="4353926"/>
            <a:ext cx="55368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2C451B"/>
                </a:solidFill>
                <a:latin typeface="Century Gothic" panose="020B0502020202020204" pitchFamily="34" charset="0"/>
              </a:rPr>
              <a:t>Современное свое название роща получила в 1960 годы, до этого ее называли Бычковской рощей, но сейчас, увы, от названия остались одни бычки... Несмотря на свой статус охраняемого памятника природы, роща подвергается факторам негативного воздействия: наличие кострищ, сильное замусоривание территории бытовыми отходами, развитие </a:t>
            </a:r>
            <a:r>
              <a:rPr lang="ru-RU" sz="1400" dirty="0" err="1">
                <a:solidFill>
                  <a:srgbClr val="2C451B"/>
                </a:solidFill>
                <a:latin typeface="Century Gothic" panose="020B0502020202020204" pitchFamily="34" charset="0"/>
              </a:rPr>
              <a:t>тропиночной</a:t>
            </a:r>
            <a:r>
              <a:rPr lang="ru-RU" sz="1400" dirty="0">
                <a:solidFill>
                  <a:srgbClr val="2C451B"/>
                </a:solidFill>
                <a:latin typeface="Century Gothic" panose="020B0502020202020204" pitchFamily="34" charset="0"/>
              </a:rPr>
              <a:t> сети и вытаптывание. Строительство домов в непосредственной близости от рощи также оказывает неблагоприятное воздействие.</a:t>
            </a:r>
            <a:endParaRPr lang="ru-RU" sz="1400" dirty="0">
              <a:solidFill>
                <a:srgbClr val="2C451B"/>
              </a:solidFill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45822E23-2558-99B7-C970-4C4C021BBB66}"/>
              </a:ext>
            </a:extLst>
          </p:cNvPr>
          <p:cNvCxnSpPr/>
          <p:nvPr/>
        </p:nvCxnSpPr>
        <p:spPr>
          <a:xfrm>
            <a:off x="6282638" y="878600"/>
            <a:ext cx="4805680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EFA615-03AC-AD99-98AB-B545A6DF76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3" t="727" r="5839" b="3432"/>
          <a:stretch/>
        </p:blipFill>
        <p:spPr>
          <a:xfrm>
            <a:off x="2865882" y="249263"/>
            <a:ext cx="2749938" cy="38157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A09A2CD-1B91-B88E-5D50-30C775E97B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492"/>
          <a:stretch/>
        </p:blipFill>
        <p:spPr>
          <a:xfrm>
            <a:off x="8572475" y="2852682"/>
            <a:ext cx="3457935" cy="30449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23332D-DC0F-2DC0-1B5C-DA544EFC79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565" y="267784"/>
            <a:ext cx="2224528" cy="3778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FB01873-3840-F536-EC15-FC59680454D4}"/>
              </a:ext>
            </a:extLst>
          </p:cNvPr>
          <p:cNvSpPr txBox="1"/>
          <p:nvPr/>
        </p:nvSpPr>
        <p:spPr>
          <a:xfrm>
            <a:off x="6217920" y="1047574"/>
            <a:ext cx="509493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>
                <a:solidFill>
                  <a:srgbClr val="2C451B"/>
                </a:solidFill>
                <a:latin typeface="Century Gothic" panose="020B0502020202020204" pitchFamily="34" charset="0"/>
              </a:rPr>
              <a:t>Бобачёская</a:t>
            </a:r>
            <a:r>
              <a:rPr lang="ru-RU" sz="1400" dirty="0">
                <a:solidFill>
                  <a:srgbClr val="2C451B"/>
                </a:solidFill>
                <a:latin typeface="Century Gothic" panose="020B0502020202020204" pitchFamily="34" charset="0"/>
              </a:rPr>
              <a:t> роща расположена в восточной части Твери, в Московском районе, и представляет собой лесопарковую зону в городской черте и имеет площадь 20,5 гектаров. Преимущественно роща состоит из соснового леса естественного происхождения.</a:t>
            </a:r>
          </a:p>
          <a:p>
            <a:endParaRPr lang="ru-RU" sz="14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82F8A41-642D-7234-6D25-4AE8EE1F2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6227" y="2648012"/>
            <a:ext cx="2460817" cy="32810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E5E6DCC-C53E-9055-CEEA-DA75BC6C8B65}"/>
              </a:ext>
            </a:extLst>
          </p:cNvPr>
          <p:cNvSpPr txBox="1"/>
          <p:nvPr/>
        </p:nvSpPr>
        <p:spPr>
          <a:xfrm>
            <a:off x="6896069" y="6133771"/>
            <a:ext cx="4924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2C451B"/>
                </a:solidFill>
                <a:latin typeface="Century Gothic" panose="020B0502020202020204" pitchFamily="34" charset="0"/>
              </a:rPr>
              <a:t>Кудряшова Ю., Нестерова Д., </a:t>
            </a:r>
            <a:r>
              <a:rPr lang="ru-RU" sz="1400" dirty="0" err="1">
                <a:solidFill>
                  <a:srgbClr val="2C451B"/>
                </a:solidFill>
                <a:latin typeface="Century Gothic" panose="020B0502020202020204" pitchFamily="34" charset="0"/>
              </a:rPr>
              <a:t>Тен</a:t>
            </a:r>
            <a:r>
              <a:rPr lang="ru-RU" sz="1400" dirty="0">
                <a:solidFill>
                  <a:srgbClr val="2C451B"/>
                </a:solidFill>
                <a:latin typeface="Century Gothic" panose="020B0502020202020204" pitchFamily="34" charset="0"/>
              </a:rPr>
              <a:t> В., </a:t>
            </a:r>
            <a:r>
              <a:rPr lang="ru-RU" sz="1400" dirty="0" err="1">
                <a:solidFill>
                  <a:srgbClr val="2C451B"/>
                </a:solidFill>
                <a:latin typeface="Century Gothic" panose="020B0502020202020204" pitchFamily="34" charset="0"/>
              </a:rPr>
              <a:t>Шершакова</a:t>
            </a:r>
            <a:r>
              <a:rPr lang="ru-RU" sz="1400" dirty="0">
                <a:solidFill>
                  <a:srgbClr val="2C451B"/>
                </a:solidFill>
                <a:latin typeface="Century Gothic" panose="020B0502020202020204" pitchFamily="34" charset="0"/>
              </a:rPr>
              <a:t> Т., Шерьгина М., 38 гр.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3A230C0-B4B6-CB77-4D07-C1E7334435FA}"/>
              </a:ext>
            </a:extLst>
          </p:cNvPr>
          <p:cNvSpPr/>
          <p:nvPr/>
        </p:nvSpPr>
        <p:spPr>
          <a:xfrm>
            <a:off x="6686250" y="6133771"/>
            <a:ext cx="5344160" cy="52322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0572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127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Century Gothic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rpnxa@yandex.ru</dc:creator>
  <cp:lastModifiedBy>Татьяна Шершакова</cp:lastModifiedBy>
  <cp:revision>3</cp:revision>
  <dcterms:created xsi:type="dcterms:W3CDTF">2022-05-21T09:20:09Z</dcterms:created>
  <dcterms:modified xsi:type="dcterms:W3CDTF">2022-05-22T04:18:37Z</dcterms:modified>
</cp:coreProperties>
</file>