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D1E7F-621B-4CE0-871D-EB6C35998478}" type="datetimeFigureOut">
              <a:rPr lang="ru-RU" smtClean="0"/>
              <a:t>12.05.2023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333BA-9D15-4DB4-ACC4-CCD9A77CED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3505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D1E7F-621B-4CE0-871D-EB6C35998478}" type="datetimeFigureOut">
              <a:rPr lang="ru-RU" smtClean="0"/>
              <a:t>12.05.2023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333BA-9D15-4DB4-ACC4-CCD9A77CED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26723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D1E7F-621B-4CE0-871D-EB6C35998478}" type="datetimeFigureOut">
              <a:rPr lang="ru-RU" smtClean="0"/>
              <a:t>12.05.2023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333BA-9D15-4DB4-ACC4-CCD9A77CED85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857835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D1E7F-621B-4CE0-871D-EB6C35998478}" type="datetimeFigureOut">
              <a:rPr lang="ru-RU" smtClean="0"/>
              <a:t>12.05.2023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333BA-9D15-4DB4-ACC4-CCD9A77CED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53799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D1E7F-621B-4CE0-871D-EB6C35998478}" type="datetimeFigureOut">
              <a:rPr lang="ru-RU" smtClean="0"/>
              <a:t>12.05.2023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333BA-9D15-4DB4-ACC4-CCD9A77CED85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59894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D1E7F-621B-4CE0-871D-EB6C35998478}" type="datetimeFigureOut">
              <a:rPr lang="ru-RU" smtClean="0"/>
              <a:t>12.05.2023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333BA-9D15-4DB4-ACC4-CCD9A77CED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77738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D1E7F-621B-4CE0-871D-EB6C35998478}" type="datetimeFigureOut">
              <a:rPr lang="ru-RU" smtClean="0"/>
              <a:t>12.05.2023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333BA-9D15-4DB4-ACC4-CCD9A77CED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88036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D1E7F-621B-4CE0-871D-EB6C35998478}" type="datetimeFigureOut">
              <a:rPr lang="ru-RU" smtClean="0"/>
              <a:t>12.05.2023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333BA-9D15-4DB4-ACC4-CCD9A77CED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11307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D1E7F-621B-4CE0-871D-EB6C35998478}" type="datetimeFigureOut">
              <a:rPr lang="ru-RU" smtClean="0"/>
              <a:t>12.05.2023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333BA-9D15-4DB4-ACC4-CCD9A77CED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1359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D1E7F-621B-4CE0-871D-EB6C35998478}" type="datetimeFigureOut">
              <a:rPr lang="ru-RU" smtClean="0"/>
              <a:t>12.05.2023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333BA-9D15-4DB4-ACC4-CCD9A77CED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48038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D1E7F-621B-4CE0-871D-EB6C35998478}" type="datetimeFigureOut">
              <a:rPr lang="ru-RU" smtClean="0"/>
              <a:t>12.05.2023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333BA-9D15-4DB4-ACC4-CCD9A77CED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20477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D1E7F-621B-4CE0-871D-EB6C35998478}" type="datetimeFigureOut">
              <a:rPr lang="ru-RU" smtClean="0"/>
              <a:t>12.05.2023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333BA-9D15-4DB4-ACC4-CCD9A77CED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43161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D1E7F-621B-4CE0-871D-EB6C35998478}" type="datetimeFigureOut">
              <a:rPr lang="ru-RU" smtClean="0"/>
              <a:t>12.05.2023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333BA-9D15-4DB4-ACC4-CCD9A77CED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45731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D1E7F-621B-4CE0-871D-EB6C35998478}" type="datetimeFigureOut">
              <a:rPr lang="ru-RU" smtClean="0"/>
              <a:t>12.05.2023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333BA-9D15-4DB4-ACC4-CCD9A77CED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07839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D1E7F-621B-4CE0-871D-EB6C35998478}" type="datetimeFigureOut">
              <a:rPr lang="ru-RU" smtClean="0"/>
              <a:t>12.05.2023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333BA-9D15-4DB4-ACC4-CCD9A77CED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68767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D1E7F-621B-4CE0-871D-EB6C35998478}" type="datetimeFigureOut">
              <a:rPr lang="ru-RU" smtClean="0"/>
              <a:t>12.05.2023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333BA-9D15-4DB4-ACC4-CCD9A77CED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42892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1D1E7F-621B-4CE0-871D-EB6C35998478}" type="datetimeFigureOut">
              <a:rPr lang="ru-RU" smtClean="0"/>
              <a:t>12.05.2023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87333BA-9D15-4DB4-ACC4-CCD9A77CED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6397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271604"/>
            <a:ext cx="8596668" cy="1468791"/>
          </a:xfrm>
        </p:spPr>
        <p:txBody>
          <a:bodyPr>
            <a:noAutofit/>
          </a:bodyPr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ООПТ регионального значения природный парк «</a:t>
            </a:r>
            <a:r>
              <a:rPr lang="ru-RU" sz="1600" b="1" dirty="0" err="1" smtClean="0">
                <a:solidFill>
                  <a:schemeClr val="tx1"/>
                </a:solidFill>
              </a:rPr>
              <a:t>Бобачевская</a:t>
            </a:r>
            <a:r>
              <a:rPr lang="ru-RU" sz="1600" b="1" dirty="0" smtClean="0">
                <a:solidFill>
                  <a:schemeClr val="tx1"/>
                </a:solidFill>
              </a:rPr>
              <a:t> </a:t>
            </a:r>
            <a:r>
              <a:rPr lang="ru-RU" sz="1600" b="1" dirty="0">
                <a:solidFill>
                  <a:schemeClr val="tx1"/>
                </a:solidFill>
              </a:rPr>
              <a:t>роща»</a:t>
            </a:r>
            <a:br>
              <a:rPr lang="ru-RU" sz="1600" b="1" dirty="0">
                <a:solidFill>
                  <a:schemeClr val="tx1"/>
                </a:solidFill>
              </a:rPr>
            </a:br>
            <a:r>
              <a:rPr lang="ru-RU" sz="1600" dirty="0"/>
              <a:t>Посетил </a:t>
            </a:r>
            <a:r>
              <a:rPr lang="ru-RU" sz="1600" dirty="0" smtClean="0"/>
              <a:t>ООПТ «</a:t>
            </a:r>
            <a:r>
              <a:rPr lang="ru-RU" sz="1600" dirty="0" err="1" smtClean="0"/>
              <a:t>Бобачевская</a:t>
            </a:r>
            <a:r>
              <a:rPr lang="ru-RU" sz="1600" dirty="0" smtClean="0"/>
              <a:t> роща», расположенный в Московском районе города Твери. Впечатления от данного места только положительные. Свежий воздух, густая растительность и развитая прогулочная инфраструктура дают отличную возможность для отдыха и восстановления сил. Дополнительным плюсом является нахождение в городской черте не далеко от центра города, что исключает необходимость планировать долгие поездки. </a:t>
            </a:r>
            <a:endParaRPr lang="ru-RU" sz="16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17365" y="2065585"/>
            <a:ext cx="2911077" cy="388143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4750" y="2065585"/>
            <a:ext cx="2911078" cy="388143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790379" y="6168604"/>
            <a:ext cx="39164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студент </a:t>
            </a:r>
            <a:r>
              <a:rPr lang="ru-RU" dirty="0"/>
              <a:t>31 группы </a:t>
            </a:r>
            <a:r>
              <a:rPr lang="ru-RU" dirty="0" err="1" smtClean="0"/>
              <a:t>Бердюгин</a:t>
            </a:r>
            <a:r>
              <a:rPr lang="ru-RU" dirty="0" smtClean="0"/>
              <a:t> </a:t>
            </a:r>
            <a:r>
              <a:rPr lang="ru-RU" dirty="0"/>
              <a:t>А.И.</a:t>
            </a:r>
          </a:p>
        </p:txBody>
      </p:sp>
    </p:spTree>
    <p:extLst>
      <p:ext uri="{BB962C8B-B14F-4D97-AF65-F5344CB8AC3E}">
        <p14:creationId xmlns:p14="http://schemas.microsoft.com/office/powerpoint/2010/main" val="10788590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6883" y="237506"/>
            <a:ext cx="11376561" cy="1692894"/>
          </a:xfrm>
        </p:spPr>
        <p:txBody>
          <a:bodyPr>
            <a:noAutofit/>
          </a:bodyPr>
          <a:lstStyle/>
          <a:p>
            <a:pPr algn="just"/>
            <a:r>
              <a:rPr lang="ru-RU" sz="1600" dirty="0">
                <a:solidFill>
                  <a:schemeClr val="tx1"/>
                </a:solidFill>
              </a:rPr>
              <a:t>ООПТ "</a:t>
            </a:r>
            <a:r>
              <a:rPr lang="ru-RU" sz="1600" dirty="0" err="1">
                <a:solidFill>
                  <a:schemeClr val="tx1"/>
                </a:solidFill>
              </a:rPr>
              <a:t>Бобачевская</a:t>
            </a:r>
            <a:r>
              <a:rPr lang="ru-RU" sz="1600" dirty="0">
                <a:solidFill>
                  <a:schemeClr val="tx1"/>
                </a:solidFill>
              </a:rPr>
              <a:t> роща"  расположен в Московском районе города Твери. Создан с целью сохранения и восстановления природного комплекса в естественном состоянии, поддержания экологического баланса,  сохранения эталонных участков коренных </a:t>
            </a:r>
            <a:r>
              <a:rPr lang="ru-RU" sz="1600" dirty="0" err="1">
                <a:solidFill>
                  <a:schemeClr val="tx1"/>
                </a:solidFill>
              </a:rPr>
              <a:t>старовозрастных</a:t>
            </a:r>
            <a:r>
              <a:rPr lang="ru-RU" sz="1600" dirty="0">
                <a:solidFill>
                  <a:schemeClr val="tx1"/>
                </a:solidFill>
              </a:rPr>
              <a:t> лесов, редких видов и уникальных природных объектов. Является украшением ландшафта, имеет дендрологическую, рекреационную, ботаническую ценность. Из охраняемых растений выявлены виды (колокольчик </a:t>
            </a:r>
            <a:r>
              <a:rPr lang="ru-RU" sz="1600" dirty="0" err="1">
                <a:solidFill>
                  <a:schemeClr val="tx1"/>
                </a:solidFill>
              </a:rPr>
              <a:t>персиколистный</a:t>
            </a:r>
            <a:r>
              <a:rPr lang="ru-RU" sz="1600" dirty="0">
                <a:solidFill>
                  <a:schemeClr val="tx1"/>
                </a:solidFill>
              </a:rPr>
              <a:t>, ландыш майский, </a:t>
            </a:r>
            <a:r>
              <a:rPr lang="ru-RU" sz="1600" dirty="0" err="1">
                <a:solidFill>
                  <a:schemeClr val="tx1"/>
                </a:solidFill>
              </a:rPr>
              <a:t>любка</a:t>
            </a:r>
            <a:r>
              <a:rPr lang="ru-RU" sz="1600" dirty="0">
                <a:solidFill>
                  <a:schemeClr val="tx1"/>
                </a:solidFill>
              </a:rPr>
              <a:t> двулистная), занесенные в дополнительный список растений, нуждающихся на территории Тверской области в контроле численности популяций. Каждый из этих видов обнаружен в единственном местонахождении. Численность популяции критическая, виды на грани исчезновения.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77334" y="2415908"/>
            <a:ext cx="3004017" cy="4139272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dirty="0"/>
              <a:t>Текущий статус ООПТ: </a:t>
            </a:r>
            <a:r>
              <a:rPr lang="ru-RU" dirty="0" smtClean="0"/>
              <a:t>Действующий</a:t>
            </a:r>
            <a:endParaRPr lang="ru-RU" dirty="0"/>
          </a:p>
          <a:p>
            <a:pPr algn="just"/>
            <a:r>
              <a:rPr lang="ru-RU" dirty="0"/>
              <a:t>Категория ООПТ: </a:t>
            </a:r>
            <a:r>
              <a:rPr lang="ru-RU" dirty="0" smtClean="0"/>
              <a:t>Памятник природы</a:t>
            </a:r>
            <a:endParaRPr lang="ru-RU" dirty="0"/>
          </a:p>
          <a:p>
            <a:pPr algn="just"/>
            <a:r>
              <a:rPr lang="ru-RU" dirty="0"/>
              <a:t>Значение ООПТ: </a:t>
            </a:r>
            <a:r>
              <a:rPr lang="ru-RU" dirty="0" smtClean="0"/>
              <a:t>Региональное</a:t>
            </a:r>
            <a:endParaRPr lang="ru-RU" dirty="0"/>
          </a:p>
          <a:p>
            <a:pPr algn="just"/>
            <a:r>
              <a:rPr lang="ru-RU" dirty="0"/>
              <a:t>Дата создания: </a:t>
            </a:r>
            <a:r>
              <a:rPr lang="ru-RU" dirty="0" smtClean="0"/>
              <a:t>12.02.1982</a:t>
            </a:r>
            <a:endParaRPr lang="ru-RU" dirty="0"/>
          </a:p>
          <a:p>
            <a:pPr algn="just"/>
            <a:r>
              <a:rPr lang="ru-RU" dirty="0"/>
              <a:t>Местоположение ООПТ в структуре административно-территориального деления: </a:t>
            </a:r>
            <a:r>
              <a:rPr lang="ru-RU" dirty="0" smtClean="0"/>
              <a:t>Тверская </a:t>
            </a:r>
            <a:r>
              <a:rPr lang="ru-RU" dirty="0"/>
              <a:t>область, гор. </a:t>
            </a:r>
            <a:r>
              <a:rPr lang="ru-RU" dirty="0" smtClean="0"/>
              <a:t>Тверь</a:t>
            </a:r>
            <a:endParaRPr lang="ru-RU" dirty="0"/>
          </a:p>
          <a:p>
            <a:pPr algn="just"/>
            <a:r>
              <a:rPr lang="ru-RU" dirty="0"/>
              <a:t>Общая площадь ООПТ: </a:t>
            </a:r>
            <a:r>
              <a:rPr lang="ru-RU" dirty="0" smtClean="0"/>
              <a:t>14,9 </a:t>
            </a:r>
            <a:r>
              <a:rPr lang="ru-RU" dirty="0"/>
              <a:t>га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151373" y="2415908"/>
            <a:ext cx="5447777" cy="4085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5764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Выводы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638135"/>
            <a:ext cx="8596668" cy="3880773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dirty="0"/>
              <a:t>Исходя из увиденного, состояние ООПТ «</a:t>
            </a:r>
            <a:r>
              <a:rPr lang="ru-RU" dirty="0" err="1"/>
              <a:t>Бобачевская</a:t>
            </a:r>
            <a:r>
              <a:rPr lang="ru-RU" dirty="0"/>
              <a:t> роща» можно назвать удовлетворительным. Правила, установленные на территории, в целом соблюдаются. Также там выстроена грамотная инфраструктура, позволяющая не наносить ущерб </a:t>
            </a:r>
            <a:r>
              <a:rPr lang="ru-RU" dirty="0" smtClean="0"/>
              <a:t>находящимся на территории биологическим видам. Однако все-таки остается проблемой человеческий фактор: в некоторых местах обнаружен мусор, оставленный отдыхающими, некоторые люди разводили на территории рощи костер и жарили на нем шашлыки (хотя правилами это запрещено), в некоторых местах было нарисовано граффити. </a:t>
            </a:r>
          </a:p>
          <a:p>
            <a:pPr algn="just"/>
            <a:r>
              <a:rPr lang="ru-RU" dirty="0" smtClean="0"/>
              <a:t>Хотя во время посещения были выявлены некоторые нарушения порядка, в целом можно утверждать, что данный памятник природы не заброшен и за ним постоянно ухаживают. Отдыхающие, в большинстве своем, соблюдают установленные правила поведения. К тому же, за время посещения не было выявлено ущерба растения, произрастающим на территории ООПТ.  </a:t>
            </a:r>
          </a:p>
          <a:p>
            <a:pPr algn="just"/>
            <a:r>
              <a:rPr lang="ru-RU" dirty="0" smtClean="0"/>
              <a:t>Поэтому в целом, на мой взгляд, ситуация благоприятная.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1401584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24</TotalTime>
  <Words>363</Words>
  <Application>Microsoft Office PowerPoint</Application>
  <PresentationFormat>Широкоэкранный</PresentationFormat>
  <Paragraphs>13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7" baseType="lpstr">
      <vt:lpstr>Arial</vt:lpstr>
      <vt:lpstr>Trebuchet MS</vt:lpstr>
      <vt:lpstr>Wingdings 3</vt:lpstr>
      <vt:lpstr>Аспект</vt:lpstr>
      <vt:lpstr>ООПТ регионального значения природный парк «Бобачевская роща» Посетил ООПТ «Бобачевская роща», расположенный в Московском районе города Твери. Впечатления от данного места только положительные. Свежий воздух, густая растительность и развитая прогулочная инфраструктура дают отличную возможность для отдыха и восстановления сил. Дополнительным плюсом является нахождение в городской черте не далеко от центра города, что исключает необходимость планировать долгие поездки. </vt:lpstr>
      <vt:lpstr>ООПТ "Бобачевская роща"  расположен в Московском районе города Твери. Создан с целью сохранения и восстановления природного комплекса в естественном состоянии, поддержания экологического баланса,  сохранения эталонных участков коренных старовозрастных лесов, редких видов и уникальных природных объектов. Является украшением ландшафта, имеет дендрологическую, рекреационную, ботаническую ценность. Из охраняемых растений выявлены виды (колокольчик персиколистный, ландыш майский, любка двулистная), занесенные в дополнительный список растений, нуждающихся на территории Тверской области в контроле численности популяций. Каждый из этих видов обнаружен в единственном местонахождении. Численность популяции критическая, виды на грани исчезновения.</vt:lpstr>
      <vt:lpstr>Выводы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«Бобачевская роща»</dc:title>
  <dc:creator>Админ</dc:creator>
  <cp:lastModifiedBy>Коршикова Татьяна Николаевна</cp:lastModifiedBy>
  <cp:revision>6</cp:revision>
  <dcterms:created xsi:type="dcterms:W3CDTF">2023-04-26T13:26:53Z</dcterms:created>
  <dcterms:modified xsi:type="dcterms:W3CDTF">2023-05-12T09:20:00Z</dcterms:modified>
</cp:coreProperties>
</file>