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642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12BA-46A1-4A13-A9E8-BF78666F5C1C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9BC8-F099-4FE6-B20F-BBB129903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12BA-46A1-4A13-A9E8-BF78666F5C1C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9BC8-F099-4FE6-B20F-BBB129903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12BA-46A1-4A13-A9E8-BF78666F5C1C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9BC8-F099-4FE6-B20F-BBB129903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12BA-46A1-4A13-A9E8-BF78666F5C1C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9BC8-F099-4FE6-B20F-BBB129903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12BA-46A1-4A13-A9E8-BF78666F5C1C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9BC8-F099-4FE6-B20F-BBB129903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12BA-46A1-4A13-A9E8-BF78666F5C1C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9BC8-F099-4FE6-B20F-BBB129903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12BA-46A1-4A13-A9E8-BF78666F5C1C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9BC8-F099-4FE6-B20F-BBB129903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12BA-46A1-4A13-A9E8-BF78666F5C1C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9BC8-F099-4FE6-B20F-BBB129903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12BA-46A1-4A13-A9E8-BF78666F5C1C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9BC8-F099-4FE6-B20F-BBB129903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12BA-46A1-4A13-A9E8-BF78666F5C1C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9BC8-F099-4FE6-B20F-BBB129903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12BA-46A1-4A13-A9E8-BF78666F5C1C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9BC8-F099-4FE6-B20F-BBB129903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C12BA-46A1-4A13-A9E8-BF78666F5C1C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E9BC8-F099-4FE6-B20F-BBB129903E2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-285776"/>
            <a:ext cx="7215238" cy="1357298"/>
          </a:xfrm>
        </p:spPr>
        <p:txBody>
          <a:bodyPr/>
          <a:lstStyle/>
          <a:p>
            <a:r>
              <a:rPr lang="ru-RU" dirty="0" smtClean="0">
                <a:latin typeface="Georgia" pitchFamily="18" charset="0"/>
              </a:rPr>
              <a:t>Березовая роща г.Тверь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785794"/>
            <a:ext cx="5214942" cy="2428892"/>
          </a:xfrm>
        </p:spPr>
        <p:txBody>
          <a:bodyPr>
            <a:noAutofit/>
          </a:bodyPr>
          <a:lstStyle/>
          <a:p>
            <a:pPr algn="just"/>
            <a:r>
              <a:rPr lang="ru-RU" sz="1100" dirty="0">
                <a:solidFill>
                  <a:schemeClr val="tx1"/>
                </a:solidFill>
                <a:latin typeface="Georgia" pitchFamily="18" charset="0"/>
              </a:rPr>
              <a:t>ООПТ </a:t>
            </a:r>
            <a:r>
              <a:rPr lang="ru-RU" sz="1100" b="1" dirty="0">
                <a:solidFill>
                  <a:schemeClr val="tx1"/>
                </a:solidFill>
                <a:latin typeface="Georgia" pitchFamily="18" charset="0"/>
              </a:rPr>
              <a:t>"</a:t>
            </a:r>
            <a:r>
              <a:rPr lang="ru-RU" sz="1100" dirty="0">
                <a:solidFill>
                  <a:schemeClr val="tx1"/>
                </a:solidFill>
                <a:latin typeface="Georgia" pitchFamily="18" charset="0"/>
              </a:rPr>
              <a:t>Березовая роща</a:t>
            </a:r>
            <a:r>
              <a:rPr lang="ru-RU" sz="1100" b="1" dirty="0">
                <a:solidFill>
                  <a:schemeClr val="tx1"/>
                </a:solidFill>
                <a:latin typeface="Georgia" pitchFamily="18" charset="0"/>
              </a:rPr>
              <a:t>" </a:t>
            </a:r>
            <a:r>
              <a:rPr lang="ru-RU" sz="1100" dirty="0">
                <a:solidFill>
                  <a:schemeClr val="tx1"/>
                </a:solidFill>
                <a:latin typeface="Georgia" pitchFamily="18" charset="0"/>
              </a:rPr>
              <a:t>создан с целью  сохранения и восстановления природного комплекса в естественном состоянии, поддержания экологического баланса,  сохранения эталонных участков коренных </a:t>
            </a:r>
            <a:r>
              <a:rPr lang="ru-RU" sz="1100" dirty="0" err="1">
                <a:solidFill>
                  <a:schemeClr val="tx1"/>
                </a:solidFill>
                <a:latin typeface="Georgia" pitchFamily="18" charset="0"/>
              </a:rPr>
              <a:t>старовозрастных</a:t>
            </a:r>
            <a:r>
              <a:rPr lang="ru-RU" sz="1100" dirty="0">
                <a:solidFill>
                  <a:schemeClr val="tx1"/>
                </a:solidFill>
                <a:latin typeface="Georgia" pitchFamily="18" charset="0"/>
              </a:rPr>
              <a:t> лесов, редких видов и уникальных природных объектов. Является украшением ландшафта, имеет дендрологическую, рекреационную, ботаническую ценность. Возможно использование парка как экскурсионного объекта и природного питомника ценных пород деревьев. Находится на берегу реки Волга. Поляны, лужайки, спортивные площадки и др. составляют 1,6 га (8,2%) от общей площади. Флора и растительность представлена большой группой сосудистых растений: ольха </a:t>
            </a:r>
            <a:r>
              <a:rPr lang="ru-RU" sz="1100" dirty="0" smtClean="0">
                <a:solidFill>
                  <a:schemeClr val="tx1"/>
                </a:solidFill>
                <a:latin typeface="Georgia" pitchFamily="18" charset="0"/>
              </a:rPr>
              <a:t>серая, </a:t>
            </a:r>
            <a:r>
              <a:rPr lang="ru-RU" sz="1100" dirty="0">
                <a:solidFill>
                  <a:schemeClr val="tx1"/>
                </a:solidFill>
                <a:latin typeface="Georgia" pitchFamily="18" charset="0"/>
              </a:rPr>
              <a:t>осина </a:t>
            </a:r>
            <a:r>
              <a:rPr lang="ru-RU" sz="1100" dirty="0" smtClean="0">
                <a:solidFill>
                  <a:schemeClr val="tx1"/>
                </a:solidFill>
                <a:latin typeface="Georgia" pitchFamily="18" charset="0"/>
              </a:rPr>
              <a:t>обыкновенная, </a:t>
            </a:r>
            <a:r>
              <a:rPr lang="ru-RU" sz="1100" dirty="0">
                <a:solidFill>
                  <a:schemeClr val="tx1"/>
                </a:solidFill>
                <a:latin typeface="Georgia" pitchFamily="18" charset="0"/>
              </a:rPr>
              <a:t>ясень </a:t>
            </a:r>
            <a:r>
              <a:rPr lang="ru-RU" sz="1100" dirty="0" smtClean="0">
                <a:solidFill>
                  <a:schemeClr val="tx1"/>
                </a:solidFill>
                <a:latin typeface="Georgia" pitchFamily="18" charset="0"/>
              </a:rPr>
              <a:t>обыкновенный, тополь, </a:t>
            </a:r>
            <a:r>
              <a:rPr lang="ru-RU" sz="1100" dirty="0">
                <a:solidFill>
                  <a:schemeClr val="tx1"/>
                </a:solidFill>
                <a:latin typeface="Georgia" pitchFamily="18" charset="0"/>
              </a:rPr>
              <a:t>вяз </a:t>
            </a:r>
            <a:r>
              <a:rPr lang="ru-RU" sz="1100" dirty="0" smtClean="0">
                <a:solidFill>
                  <a:schemeClr val="tx1"/>
                </a:solidFill>
                <a:latin typeface="Georgia" pitchFamily="18" charset="0"/>
              </a:rPr>
              <a:t>гладкий, </a:t>
            </a:r>
            <a:r>
              <a:rPr lang="ru-RU" sz="1100" dirty="0">
                <a:solidFill>
                  <a:schemeClr val="tx1"/>
                </a:solidFill>
                <a:latin typeface="Georgia" pitchFamily="18" charset="0"/>
              </a:rPr>
              <a:t>липа </a:t>
            </a:r>
            <a:r>
              <a:rPr lang="ru-RU" sz="1100" dirty="0" err="1" smtClean="0">
                <a:solidFill>
                  <a:schemeClr val="tx1"/>
                </a:solidFill>
                <a:latin typeface="Georgia" pitchFamily="18" charset="0"/>
              </a:rPr>
              <a:t>сердцелистная</a:t>
            </a:r>
            <a:r>
              <a:rPr lang="ru-RU" sz="1100" dirty="0" smtClean="0">
                <a:solidFill>
                  <a:schemeClr val="tx1"/>
                </a:solidFill>
                <a:latin typeface="Georgia" pitchFamily="18" charset="0"/>
              </a:rPr>
              <a:t>, </a:t>
            </a:r>
            <a:r>
              <a:rPr lang="ru-RU" sz="1100" dirty="0">
                <a:solidFill>
                  <a:schemeClr val="tx1"/>
                </a:solidFill>
                <a:latin typeface="Georgia" pitchFamily="18" charset="0"/>
              </a:rPr>
              <a:t>сосна </a:t>
            </a:r>
            <a:r>
              <a:rPr lang="ru-RU" sz="1100" dirty="0" smtClean="0">
                <a:solidFill>
                  <a:schemeClr val="tx1"/>
                </a:solidFill>
                <a:latin typeface="Georgia" pitchFamily="18" charset="0"/>
              </a:rPr>
              <a:t>обыкновенная, </a:t>
            </a:r>
            <a:r>
              <a:rPr lang="ru-RU" sz="1100" dirty="0">
                <a:solidFill>
                  <a:schemeClr val="tx1"/>
                </a:solidFill>
                <a:latin typeface="Georgia" pitchFamily="18" charset="0"/>
              </a:rPr>
              <a:t>ель </a:t>
            </a:r>
            <a:r>
              <a:rPr lang="ru-RU" sz="1100" dirty="0" smtClean="0">
                <a:solidFill>
                  <a:schemeClr val="tx1"/>
                </a:solidFill>
                <a:latin typeface="Georgia" pitchFamily="18" charset="0"/>
              </a:rPr>
              <a:t>обыкновенная, </a:t>
            </a:r>
            <a:r>
              <a:rPr lang="ru-RU" sz="1100" dirty="0">
                <a:solidFill>
                  <a:schemeClr val="tx1"/>
                </a:solidFill>
                <a:latin typeface="Georgia" pitchFamily="18" charset="0"/>
              </a:rPr>
              <a:t>ива </a:t>
            </a:r>
            <a:r>
              <a:rPr lang="ru-RU" sz="1100" dirty="0" smtClean="0">
                <a:solidFill>
                  <a:schemeClr val="tx1"/>
                </a:solidFill>
                <a:latin typeface="Georgia" pitchFamily="18" charset="0"/>
              </a:rPr>
              <a:t>козья, </a:t>
            </a:r>
            <a:r>
              <a:rPr lang="ru-RU" sz="1100" dirty="0">
                <a:solidFill>
                  <a:schemeClr val="tx1"/>
                </a:solidFill>
                <a:latin typeface="Georgia" pitchFamily="18" charset="0"/>
              </a:rPr>
              <a:t>ива </a:t>
            </a:r>
            <a:r>
              <a:rPr lang="ru-RU" sz="1100" dirty="0" err="1" smtClean="0">
                <a:solidFill>
                  <a:schemeClr val="tx1"/>
                </a:solidFill>
                <a:latin typeface="Georgia" pitchFamily="18" charset="0"/>
              </a:rPr>
              <a:t>деревцевидная</a:t>
            </a:r>
            <a:r>
              <a:rPr lang="ru-RU" sz="1100" dirty="0" smtClean="0">
                <a:solidFill>
                  <a:schemeClr val="tx1"/>
                </a:solidFill>
                <a:latin typeface="Georgia" pitchFamily="18" charset="0"/>
              </a:rPr>
              <a:t>, </a:t>
            </a:r>
            <a:r>
              <a:rPr lang="ru-RU" sz="1100" dirty="0">
                <a:solidFill>
                  <a:schemeClr val="tx1"/>
                </a:solidFill>
                <a:latin typeface="Georgia" pitchFamily="18" charset="0"/>
              </a:rPr>
              <a:t>яблоня </a:t>
            </a:r>
            <a:r>
              <a:rPr lang="ru-RU" sz="1100" dirty="0" smtClean="0">
                <a:solidFill>
                  <a:schemeClr val="tx1"/>
                </a:solidFill>
                <a:latin typeface="Georgia" pitchFamily="18" charset="0"/>
              </a:rPr>
              <a:t>дикая, </a:t>
            </a:r>
            <a:r>
              <a:rPr lang="ru-RU" sz="1100" dirty="0">
                <a:solidFill>
                  <a:schemeClr val="tx1"/>
                </a:solidFill>
                <a:latin typeface="Georgia" pitchFamily="18" charset="0"/>
              </a:rPr>
              <a:t>черемуха </a:t>
            </a:r>
            <a:r>
              <a:rPr lang="ru-RU" sz="1100" dirty="0" smtClean="0">
                <a:solidFill>
                  <a:schemeClr val="tx1"/>
                </a:solidFill>
                <a:latin typeface="Georgia" pitchFamily="18" charset="0"/>
              </a:rPr>
              <a:t>обыкновенная, рябина, смородина, малина, крушина </a:t>
            </a:r>
            <a:r>
              <a:rPr lang="ru-RU" sz="1100" dirty="0">
                <a:solidFill>
                  <a:schemeClr val="tx1"/>
                </a:solidFill>
                <a:latin typeface="Georgia" pitchFamily="18" charset="0"/>
              </a:rPr>
              <a:t>и большой группой лишайников.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00826" y="628652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Кобельская</a:t>
            </a:r>
            <a:r>
              <a:rPr lang="ru-RU" dirty="0" smtClean="0"/>
              <a:t> Вера, 37 гр.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714876" y="4071942"/>
            <a:ext cx="428628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solidFill>
                  <a:schemeClr val="tx1"/>
                </a:solidFill>
                <a:latin typeface="Georgia" pitchFamily="18" charset="0"/>
              </a:rPr>
              <a:t>На суходольном и влажном лугу обитают насекомые отряда членистоногих: шмели, пчелы, осы. Сведений о редких и находящихся под угрозой исчезновения объектах животного и растительного мира не обнаружено (по данным Экологического центра </a:t>
            </a:r>
            <a:r>
              <a:rPr lang="ru-RU" sz="1200" dirty="0" err="1" smtClean="0">
                <a:solidFill>
                  <a:schemeClr val="tx1"/>
                </a:solidFill>
                <a:latin typeface="Georgia" pitchFamily="18" charset="0"/>
              </a:rPr>
              <a:t>ТвГУ</a:t>
            </a:r>
            <a:r>
              <a:rPr lang="ru-RU" sz="1200" dirty="0" smtClean="0">
                <a:solidFill>
                  <a:schemeClr val="tx1"/>
                </a:solidFill>
                <a:latin typeface="Georgia" pitchFamily="18" charset="0"/>
              </a:rPr>
              <a:t>). Территория рощи является местом массового отдыха жителей города Твери. Находится в непосредственной близости от крупного жилого массива «</a:t>
            </a:r>
            <a:r>
              <a:rPr lang="ru-RU" sz="1200" dirty="0" err="1" smtClean="0">
                <a:solidFill>
                  <a:schemeClr val="tx1"/>
                </a:solidFill>
                <a:latin typeface="Georgia" pitchFamily="18" charset="0"/>
              </a:rPr>
              <a:t>Химинститут</a:t>
            </a:r>
            <a:r>
              <a:rPr lang="ru-RU" sz="1200" dirty="0" smtClean="0">
                <a:solidFill>
                  <a:schemeClr val="tx1"/>
                </a:solidFill>
                <a:latin typeface="Georgia" pitchFamily="18" charset="0"/>
              </a:rPr>
              <a:t>». Существует сеть развитых грунтовых тропинок, по которым удобно и приятно гулять. В центре рощи расположены скамейки и урны для мусора для того, чтобы ваше времяпрепровождение не стало пагубным для природы</a:t>
            </a:r>
            <a:r>
              <a:rPr lang="ru-RU" sz="1200" smtClean="0">
                <a:solidFill>
                  <a:schemeClr val="tx1"/>
                </a:solidFill>
                <a:latin typeface="Georgia" pitchFamily="18" charset="0"/>
              </a:rPr>
              <a:t>. </a:t>
            </a:r>
            <a:endParaRPr lang="ru-RU" sz="1200" dirty="0">
              <a:latin typeface="Georgia" pitchFamily="18" charset="0"/>
            </a:endParaRPr>
          </a:p>
        </p:txBody>
      </p:sp>
      <p:pic>
        <p:nvPicPr>
          <p:cNvPr id="11266" name="Picture 2" descr="https://sun9-84.userapi.com/s/v1/if2/BEgqf1ymkuhCkmerFZmJEsfdli6dfAkzSTqa31fM-q7x7Qfb6FOTMnmRpNWcpqUMYrbWvScbQaRz1Sy7A3qjjyjh.jpg?size=1280x1280&amp;quality=95&amp;type=alb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785794"/>
            <a:ext cx="3286148" cy="3286148"/>
          </a:xfrm>
          <a:prstGeom prst="rect">
            <a:avLst/>
          </a:prstGeom>
          <a:noFill/>
        </p:spPr>
      </p:pic>
      <p:pic>
        <p:nvPicPr>
          <p:cNvPr id="11268" name="Picture 4" descr="https://sun9-63.userapi.com/s/v1/if2/hyfNsI1wiKgxw-4ClOTdBjU7_xo2N_lqK5RNVMvfRqLNeP254I9Gh-H4fQLrS7MSLxC3qqdSc2JvNhEJxxW6SFxN.jpg?size=1280x1280&amp;quality=95&amp;type=alb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214662"/>
            <a:ext cx="3643338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103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Березовая роща г.Тверь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Березовая роща г.Тверь</dc:title>
  <dc:creator>Вера</dc:creator>
  <cp:lastModifiedBy>Вера</cp:lastModifiedBy>
  <cp:revision>7</cp:revision>
  <dcterms:created xsi:type="dcterms:W3CDTF">2022-05-17T15:18:55Z</dcterms:created>
  <dcterms:modified xsi:type="dcterms:W3CDTF">2022-05-17T16:24:50Z</dcterms:modified>
</cp:coreProperties>
</file>