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AFBD2-6AB9-B4F4-8D18-8A8F07AD3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0"/>
            <a:ext cx="8911687" cy="1200329"/>
          </a:xfrm>
        </p:spPr>
        <p:txBody>
          <a:bodyPr/>
          <a:lstStyle/>
          <a:p>
            <a:r>
              <a:rPr lang="ru-RU" b="1" dirty="0"/>
              <a:t>ООПТ «Ботанический сад Тверского Государственного Университета»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5E24E3-1A50-F6F9-8108-56B7F400A518}"/>
              </a:ext>
            </a:extLst>
          </p:cNvPr>
          <p:cNvSpPr txBox="1"/>
          <p:nvPr/>
        </p:nvSpPr>
        <p:spPr>
          <a:xfrm>
            <a:off x="687388" y="1304835"/>
            <a:ext cx="115046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  <a:latin typeface="UICTFontTextStyleBody"/>
              </a:rPr>
              <a:t>Нам посчастливилось посетить Ботанический сад Тверского государственного университета, который относится к ООПТ. Мы остались </a:t>
            </a:r>
            <a:r>
              <a:rPr lang="ru-RU" sz="2400" dirty="0">
                <a:latin typeface="UICTFontTextStyleBody"/>
              </a:rPr>
              <a:t>довольны от посещения</a:t>
            </a:r>
            <a:r>
              <a:rPr lang="ru-RU" sz="2400" b="0" i="0" dirty="0">
                <a:effectLst/>
                <a:latin typeface="UICTFontTextStyleBody"/>
              </a:rPr>
              <a:t>, и обязательно хотели бы вновь посетить это место. </a:t>
            </a:r>
            <a:endParaRPr lang="ru-RU" sz="2400" dirty="0">
              <a:effectLst/>
              <a:latin typeface=".AppleSystemUIFon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53E330-194F-9963-5686-E615B28FFD46}"/>
              </a:ext>
            </a:extLst>
          </p:cNvPr>
          <p:cNvSpPr txBox="1"/>
          <p:nvPr/>
        </p:nvSpPr>
        <p:spPr>
          <a:xfrm>
            <a:off x="7800000" y="6153388"/>
            <a:ext cx="5846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u="sng" dirty="0">
                <a:effectLst/>
                <a:latin typeface="UICTFontTextStyleBody"/>
              </a:rPr>
              <a:t>Выполнили:</a:t>
            </a:r>
            <a:r>
              <a:rPr lang="ru-RU" b="0" i="0" dirty="0">
                <a:effectLst/>
                <a:latin typeface="UICTFontTextStyleBody"/>
              </a:rPr>
              <a:t> студентки </a:t>
            </a:r>
            <a:r>
              <a:rPr lang="ru-RU" b="0" i="0" dirty="0" err="1">
                <a:effectLst/>
                <a:latin typeface="UICTFontTextStyleBody"/>
              </a:rPr>
              <a:t>ТвГУ</a:t>
            </a:r>
            <a:endParaRPr lang="ru-RU" b="0" i="0" dirty="0">
              <a:effectLst/>
              <a:latin typeface="UICTFontTextStyleBody"/>
            </a:endParaRPr>
          </a:p>
          <a:p>
            <a:r>
              <a:rPr lang="ru-RU" b="0" i="0" dirty="0">
                <a:effectLst/>
                <a:latin typeface="UICTFontTextStyleBody"/>
              </a:rPr>
              <a:t>Белова София, Белова Виктория </a:t>
            </a:r>
            <a:endParaRPr lang="ru-RU" dirty="0">
              <a:effectLst/>
              <a:latin typeface=".AppleSystemUIFon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3AE490-5AFD-9251-DCE2-0C5A5B256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694" y="2466000"/>
            <a:ext cx="4392000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7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B41EA4-CD01-5447-CD01-4E800B3DD6C6}"/>
              </a:ext>
            </a:extLst>
          </p:cNvPr>
          <p:cNvSpPr txBox="1"/>
          <p:nvPr/>
        </p:nvSpPr>
        <p:spPr>
          <a:xfrm>
            <a:off x="1595535" y="-1"/>
            <a:ext cx="1037875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  <a:latin typeface="UICTFontTextStyleBody"/>
              </a:rPr>
              <a:t>Ботанический сад был основан в 1875 году как купеческий парк-усадьба в стиле тверского пейзажного романтизма. Располагается он в центре г. Твери на правом берегу </a:t>
            </a:r>
            <a:r>
              <a:rPr lang="ru-RU" sz="2000" b="0" i="0" dirty="0" err="1">
                <a:effectLst/>
                <a:latin typeface="UICTFontTextStyleBody"/>
              </a:rPr>
              <a:t>р.Тверцы</a:t>
            </a:r>
            <a:r>
              <a:rPr lang="ru-RU" sz="2000" b="0" i="0" dirty="0">
                <a:effectLst/>
                <a:latin typeface="UICTFontTextStyleBody"/>
              </a:rPr>
              <a:t> на переулке Шевченко</a:t>
            </a:r>
            <a:r>
              <a:rPr lang="ru-RU" sz="2000" b="0" i="0" dirty="0" smtClean="0">
                <a:effectLst/>
                <a:latin typeface="UICTFontTextStyleBody"/>
              </a:rPr>
              <a:t>, д.16</a:t>
            </a:r>
            <a:r>
              <a:rPr lang="ru-RU" sz="2000" b="0" i="0" dirty="0">
                <a:effectLst/>
                <a:latin typeface="UICTFontTextStyleBody"/>
              </a:rPr>
              <a:t>. Ботанический сад Тверского государственного университета предназначен для создания специальных коллекций растений в целях сохранения и изучения </a:t>
            </a:r>
            <a:r>
              <a:rPr lang="ru-RU" sz="2000" b="0" i="0" dirty="0" err="1">
                <a:effectLst/>
                <a:latin typeface="UICTFontTextStyleBody"/>
              </a:rPr>
              <a:t>биоразнообразия</a:t>
            </a:r>
            <a:r>
              <a:rPr lang="ru-RU" sz="2000" b="0" i="0" dirty="0">
                <a:effectLst/>
                <a:latin typeface="UICTFontTextStyleBody"/>
              </a:rPr>
              <a:t> и обогащения растительного мира региона, осуществления научной, учебной и просветительской деятельности, охраны редких и исчезающих видов местной флоры. В Ботаническом саду собрана уникальная по уровню </a:t>
            </a:r>
            <a:r>
              <a:rPr lang="ru-RU" sz="2000" b="0" i="0" dirty="0" err="1">
                <a:effectLst/>
                <a:latin typeface="UICTFontTextStyleBody"/>
              </a:rPr>
              <a:t>таксономического</a:t>
            </a:r>
            <a:r>
              <a:rPr lang="ru-RU" sz="2000" b="0" i="0" dirty="0">
                <a:effectLst/>
                <a:latin typeface="UICTFontTextStyleBody"/>
              </a:rPr>
              <a:t> разнообразия коллекция растений, объединяющая в целом около 2500 видов. Так же большую часть территории ботанического сада занимает дендропарк</a:t>
            </a:r>
            <a:r>
              <a:rPr lang="ru-RU" sz="2000" b="0" i="0" dirty="0" smtClean="0">
                <a:effectLst/>
                <a:latin typeface="UICTFontTextStyleBody"/>
              </a:rPr>
              <a:t>, созданный </a:t>
            </a:r>
            <a:r>
              <a:rPr lang="ru-RU" sz="2000" b="0" i="0" dirty="0">
                <a:effectLst/>
                <a:latin typeface="UICTFontTextStyleBody"/>
              </a:rPr>
              <a:t>в 1879 году, в котором представлены реликтовые и эндемичные растения</a:t>
            </a:r>
            <a:r>
              <a:rPr lang="ru-RU" sz="2000" b="0" i="0" dirty="0" smtClean="0">
                <a:effectLst/>
                <a:latin typeface="UICTFontTextStyleBody"/>
              </a:rPr>
              <a:t>, занесенные </a:t>
            </a:r>
            <a:r>
              <a:rPr lang="ru-RU" sz="2000" b="0" i="0" dirty="0">
                <a:effectLst/>
                <a:latin typeface="UICTFontTextStyleBody"/>
              </a:rPr>
              <a:t>в Красную Книгу Российской Федерации. </a:t>
            </a:r>
            <a:r>
              <a:rPr lang="ru-RU" sz="2000" dirty="0">
                <a:latin typeface="UICTFontTextStyleBody"/>
              </a:rPr>
              <a:t>Так, например, нам удалось увидеть на территории ООПТ «Бузульник сибирский», «Живокость высокая» которые занесены в Красную книгу Тверской области, выращиваются в саду 1990-х г.</a:t>
            </a:r>
            <a:endParaRPr lang="ru-RU" sz="2000" dirty="0">
              <a:effectLst/>
              <a:latin typeface=".AppleSystemUIFon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3EB83F-4280-9BC0-10DC-9E7F201C9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80" y="4401204"/>
            <a:ext cx="519684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4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A7C142-A46B-CF58-7083-A7601F727B85}"/>
              </a:ext>
            </a:extLst>
          </p:cNvPr>
          <p:cNvSpPr txBox="1"/>
          <p:nvPr/>
        </p:nvSpPr>
        <p:spPr>
          <a:xfrm>
            <a:off x="1762880" y="272143"/>
            <a:ext cx="106710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UICTFontTextStyleBody"/>
              </a:rPr>
              <a:t>При оценке состояния, хотелось бы отметить, что многие растения засохшие, на территории ООПТ </a:t>
            </a:r>
            <a:r>
              <a:rPr lang="ru-RU" b="0" i="0" dirty="0" smtClean="0">
                <a:effectLst/>
                <a:latin typeface="UICTFontTextStyleBody"/>
              </a:rPr>
              <a:t>находятся бытовые отходы. </a:t>
            </a:r>
            <a:r>
              <a:rPr lang="ru-RU" b="0" i="0" dirty="0">
                <a:effectLst/>
                <a:latin typeface="UICTFontTextStyleBody"/>
              </a:rPr>
              <a:t>Также стоят мусорные баки только для </a:t>
            </a:r>
            <a:r>
              <a:rPr lang="ru-RU" dirty="0">
                <a:latin typeface="UICTFontTextStyleBody"/>
              </a:rPr>
              <a:t>сбора </a:t>
            </a:r>
            <a:r>
              <a:rPr lang="ru-RU" dirty="0" smtClean="0">
                <a:latin typeface="UICTFontTextStyleBody"/>
              </a:rPr>
              <a:t>пластика и в </a:t>
            </a:r>
            <a:r>
              <a:rPr lang="ru-RU" dirty="0">
                <a:latin typeface="UICTFontTextStyleBody"/>
              </a:rPr>
              <a:t>данных баках мусор не только из пластика, но также из бумаги, металла и др. материалов</a:t>
            </a:r>
            <a:r>
              <a:rPr lang="ru-RU" dirty="0" smtClean="0">
                <a:latin typeface="UICTFontTextStyleBody"/>
              </a:rPr>
              <a:t>, так как</a:t>
            </a:r>
            <a:r>
              <a:rPr lang="ru-RU" b="0" i="0" dirty="0" smtClean="0">
                <a:effectLst/>
                <a:latin typeface="UICTFontTextStyleBody"/>
              </a:rPr>
              <a:t> </a:t>
            </a:r>
            <a:r>
              <a:rPr lang="ru-RU" b="0" i="0" dirty="0">
                <a:effectLst/>
                <a:latin typeface="UICTFontTextStyleBody"/>
              </a:rPr>
              <a:t>для других материалов баки отсутствуют</a:t>
            </a:r>
            <a:r>
              <a:rPr lang="ru-RU" b="0" i="0" dirty="0" smtClean="0">
                <a:effectLst/>
                <a:latin typeface="UICTFontTextStyleBody"/>
              </a:rPr>
              <a:t>.</a:t>
            </a:r>
            <a:endParaRPr lang="ru-RU" dirty="0">
              <a:effectLst/>
              <a:latin typeface=".AppleSystemUIFon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30A7B4-D241-B34D-D5D3-95E64454F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392" y="1653857"/>
            <a:ext cx="4932000" cy="4932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2D0BC9-5742-46B7-188D-24AABD31A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26" t="-3056" r="2639" b="18638"/>
          <a:stretch/>
        </p:blipFill>
        <p:spPr>
          <a:xfrm>
            <a:off x="7485892" y="2135376"/>
            <a:ext cx="4138896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4708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258</Words>
  <Application>Microsoft Office PowerPoint</Application>
  <PresentationFormat>Широкоэкранный</PresentationFormat>
  <Paragraphs>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.AppleSystemUIFont</vt:lpstr>
      <vt:lpstr>Arial</vt:lpstr>
      <vt:lpstr>Century Gothic</vt:lpstr>
      <vt:lpstr>UICTFontTextStyleBody</vt:lpstr>
      <vt:lpstr>Wingdings 3</vt:lpstr>
      <vt:lpstr>Легкий дым</vt:lpstr>
      <vt:lpstr>ООПТ «Ботанический сад Тверского Государственного Университета»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ООПТ «Ботанический сад Тверского Государственного Университета»</dc:title>
  <dc:creator>София Белова</dc:creator>
  <cp:lastModifiedBy>Коршикова Татьяна Николаевна</cp:lastModifiedBy>
  <cp:revision>4</cp:revision>
  <dcterms:created xsi:type="dcterms:W3CDTF">2023-03-30T05:56:31Z</dcterms:created>
  <dcterms:modified xsi:type="dcterms:W3CDTF">2023-06-16T09:54:40Z</dcterms:modified>
</cp:coreProperties>
</file>