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BB5B-A635-42A2-B5B0-65E3D518D15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38FA-80FA-41FE-BC47-55306B93D73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27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BB5B-A635-42A2-B5B0-65E3D518D15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38FA-80FA-41FE-BC47-55306B93D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3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BB5B-A635-42A2-B5B0-65E3D518D15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38FA-80FA-41FE-BC47-55306B93D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797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BB5B-A635-42A2-B5B0-65E3D518D15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38FA-80FA-41FE-BC47-55306B93D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389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BB5B-A635-42A2-B5B0-65E3D518D15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38FA-80FA-41FE-BC47-55306B93D73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33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BB5B-A635-42A2-B5B0-65E3D518D15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38FA-80FA-41FE-BC47-55306B93D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95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BB5B-A635-42A2-B5B0-65E3D518D15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38FA-80FA-41FE-BC47-55306B93D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9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BB5B-A635-42A2-B5B0-65E3D518D15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38FA-80FA-41FE-BC47-55306B93D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66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BB5B-A635-42A2-B5B0-65E3D518D15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38FA-80FA-41FE-BC47-55306B93D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94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C03BB5B-A635-42A2-B5B0-65E3D518D15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FE38FA-80FA-41FE-BC47-55306B93D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13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BB5B-A635-42A2-B5B0-65E3D518D15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38FA-80FA-41FE-BC47-55306B93D7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7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C03BB5B-A635-42A2-B5B0-65E3D518D15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2FE38FA-80FA-41FE-BC47-55306B93D73A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87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oopt.aari.ru/category/%D0%A3%D1%80%D0%BE%D0%B2%D0%B5%D0%BD%D1%8C-%D0%B7%D0%BD%D0%B0%D1%87%D0%B8%D0%BC%D0%BE%D1%81%D1%82%D0%B8-%D0%9E%D0%9E%D0%9F%D0%A2/%D0%A0%D0%B5%D0%B3%D0%B8%D0%BE%D0%BD%D0%B0%D0%BB%D1%8C%D0%BD%D0%BE%D0%B5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://www.oopt.aari.ru/category/%D0%9A%D0%B0%D1%82%D0%B5%D0%B3%D0%BE%D1%80%D0%B8%D1%8F-%D0%9E%D0%9E%D0%9F%D0%A2/%D0%BF%D0%B0%D0%BC%D1%8F%D1%82%D0%BD%D0%B8%D0%BA-%D0%BF%D1%80%D0%B8%D1%80%D0%BE%D0%B4%D1%8B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oopt.aari.ru/category/%D0%90%D0%B4%D0%BC%D0%B8%D0%BD%D0%B8%D1%81%D1%82%D1%80%D0%B0%D1%82%D0%B8%D0%B2%D0%BD%D0%BE-%D1%82%D0%B5%D1%80%D1%80%D0%B8%D1%82%D0%BE%D1%80%D0%B8%D0%B0%D0%BB%D1%8C%D0%BD%D0%BE%D0%B5-%D0%B4%D0%B5%D0%BB%D0%B5%D0%BD%D0%B8%D0%B5/%D0%A6%D0%B5%D0%BD%D1%82%D1%80%D0%B0%D0%BB%D1%8C%D0%BD%D1%8B%D0%B9-%D1%84%D0%B5%D0%B4%D0%B5%D1%80%D0%B0%D0%BB%D1%8C%D0%BD%D1%8B%D0%B9-%D0%BE%D0%BA%D1%80%D1%83%D0%B3/%D0%A2%D0%B2%D0%B5%D1%80%D1%81%D0%BA%D0%B0%D1%8F-%D0%BE%D0%B1%D0%BB%D0%B0%D1%81%D1%82%D1%8C/%D0%A2%D0%BE%D1%80%D0%B6" TargetMode="External"/><Relationship Id="rId5" Type="http://schemas.openxmlformats.org/officeDocument/2006/relationships/hyperlink" Target="http://www.oopt.aari.ru/category/%D0%90%D0%B4%D0%BC%D0%B8%D0%BD%D0%B8%D1%81%D1%82%D1%80%D0%B0%D1%82%D0%B8%D0%B2%D0%BD%D0%BE-%D1%82%D0%B5%D1%80%D1%80%D0%B8%D1%82%D0%BE%D1%80%D0%B8%D0%B0%D0%BB%D1%8C%D0%BD%D0%BE%D0%B5-%D0%B4%D0%B5%D0%BB%D0%B5%D0%BD%D0%B8%D0%B5/%D0%A6%D0%B5%D0%BD%D1%82%D1%80%D0%B0%D0%BB%D1%8C%D0%BD%D1%8B%D0%B9-%D1%84%D0%B5%D0%B4%D0%B5%D1%80%D0%B0%D0%BB%D1%8C%D0%BD%D1%8B%D0%B9-%D0%BE%D0%BA%D1%80%D1%83%D0%B3/%D0%A2%D0%B2%D0%B5%D1%80%D1%81%D0%BA%D0%B0%D1%8F-%D0%BE%D0%B1%D0%BB%D0%B0%D1%81%D1%82%D1%8C" TargetMode="External"/><Relationship Id="rId4" Type="http://schemas.openxmlformats.org/officeDocument/2006/relationships/hyperlink" Target="http://www.oopt.aari.ru/category/%D0%90%D0%B4%D0%BC%D0%B8%D0%BD%D0%B8%D1%81%D1%82%D1%80%D0%B0%D1%82%D0%B8%D0%B2%D0%BD%D0%BE-%D1%82%D0%B5%D1%80%D1%80%D0%B8%D1%82%D0%BE%D1%80%D0%B8%D0%B0%D0%BB%D1%8C%D0%BD%D0%BE%D0%B5-%D0%B4%D0%B5%D0%BB%D0%B5%D0%BD%D0%B8%D0%B5/%D0%A6%D0%B5%D0%BD%D1%82%D1%80%D0%B0%D0%BB%D1%8C%D0%BD%D1%8B%D0%B9-%D1%84%D0%B5%D0%B4%D0%B5%D1%80%D0%B0%D0%BB%D1%8C%D0%BD%D1%8B%D0%B9-%D0%BE%D0%BA%D1%80%D1%83%D0%B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4088" y="271195"/>
            <a:ext cx="678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49494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</a:t>
            </a:r>
            <a:r>
              <a:rPr lang="ru-RU" sz="2400" b="0" i="0" dirty="0" smtClean="0">
                <a:solidFill>
                  <a:srgbClr val="49494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амятник природы регионального значения «Лесопарковая зона курорта Митино»</a:t>
            </a:r>
            <a:endParaRPr lang="ru-RU" sz="2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0120" y="4727448"/>
            <a:ext cx="10222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Данная особо охраняемая природная территория имеет достаточно большую площадь. Встретила данная территория обшарпанной табличной (представлена на фото), поэтому первое впечатление было не особо хорошее. Однако в процессе прогулки по данной территории было и приятное ощущение: лес, свежий воздух, достаточно чисто. Явных загрязненных участков не было.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039" y="338379"/>
            <a:ext cx="3163824" cy="42184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616" y="1540309"/>
            <a:ext cx="3886200" cy="2914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71" y="1342456"/>
            <a:ext cx="2505265" cy="318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14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2311" y="2497882"/>
            <a:ext cx="34583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Категория ООПТ: </a:t>
            </a:r>
          </a:p>
          <a:p>
            <a:r>
              <a:rPr lang="ru-RU" sz="1400" b="0" i="0" dirty="0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 </a:t>
            </a:r>
            <a:r>
              <a:rPr lang="ru-RU" sz="1400" b="0" i="0" strike="noStrike" dirty="0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  <a:hlinkClick r:id="rId2" tooltip="Памятник природы"/>
              </a:rPr>
              <a:t>памятник природы</a:t>
            </a:r>
            <a:endParaRPr lang="ru-RU" sz="1400" b="0" i="0" dirty="0" smtClean="0"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sz="1400" b="1" i="0" dirty="0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Значение ООПТ: </a:t>
            </a:r>
          </a:p>
          <a:p>
            <a:r>
              <a:rPr lang="ru-RU" sz="1400" b="0" i="0" dirty="0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 </a:t>
            </a:r>
            <a:r>
              <a:rPr lang="ru-RU" sz="1400" b="0" i="0" strike="noStrike" dirty="0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  <a:hlinkClick r:id="rId3" tooltip="Региональное"/>
              </a:rPr>
              <a:t>Региональное</a:t>
            </a:r>
            <a:endParaRPr lang="ru-RU" sz="1400" b="1" i="0" dirty="0" smtClean="0"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sz="1400" b="1" i="0" dirty="0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Дата создания: </a:t>
            </a:r>
          </a:p>
          <a:p>
            <a:r>
              <a:rPr lang="ru-RU" sz="14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 12.02.1982</a:t>
            </a:r>
            <a:endParaRPr lang="ru-RU" sz="1400" b="1" i="0" dirty="0" smtClean="0">
              <a:solidFill>
                <a:schemeClr val="accent1">
                  <a:lumMod val="75000"/>
                </a:schemeClr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sz="1400" b="1" i="0" dirty="0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Местоположение ООПТ в структуре административно-территориального деления: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0" i="0" strike="noStrike" dirty="0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  <a:hlinkClick r:id="rId4"/>
              </a:rPr>
              <a:t>Центральный федеральный </a:t>
            </a:r>
            <a:r>
              <a:rPr lang="ru-RU" sz="1400" b="0" i="0" strike="noStrike" dirty="0" err="1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  <a:hlinkClick r:id="rId4"/>
              </a:rPr>
              <a:t>округ</a:t>
            </a:r>
            <a:r>
              <a:rPr lang="ru-RU" sz="1400" b="0" i="0" dirty="0" err="1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›</a:t>
            </a:r>
            <a:r>
              <a:rPr lang="ru-RU" sz="1400" b="0" i="0" strike="noStrike" dirty="0" err="1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  <a:hlinkClick r:id="rId5"/>
              </a:rPr>
              <a:t>Тверская</a:t>
            </a:r>
            <a:r>
              <a:rPr lang="ru-RU" sz="1400" b="0" i="0" strike="noStrike" dirty="0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  <a:hlinkClick r:id="rId5"/>
              </a:rPr>
              <a:t> </a:t>
            </a:r>
            <a:r>
              <a:rPr lang="ru-RU" sz="1400" b="0" i="0" strike="noStrike" dirty="0" err="1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  <a:hlinkClick r:id="rId5"/>
              </a:rPr>
              <a:t>область</a:t>
            </a:r>
            <a:r>
              <a:rPr lang="ru-RU" sz="1400" b="0" i="0" dirty="0" err="1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›</a:t>
            </a:r>
            <a:r>
              <a:rPr lang="ru-RU" sz="1400" b="0" i="0" strike="noStrike" dirty="0" err="1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  <a:hlinkClick r:id="rId6"/>
              </a:rPr>
              <a:t>Торжокский</a:t>
            </a:r>
            <a:r>
              <a:rPr lang="ru-RU" sz="1400" b="0" i="0" strike="noStrike" dirty="0" smtClean="0">
                <a:effectLst/>
                <a:latin typeface="Segoe UI Black" panose="020B0A02040204020203" pitchFamily="34" charset="0"/>
                <a:ea typeface="Segoe UI Black" panose="020B0A02040204020203" pitchFamily="34" charset="0"/>
                <a:hlinkClick r:id="rId6"/>
              </a:rPr>
              <a:t> район</a:t>
            </a:r>
            <a:endParaRPr lang="ru-RU" sz="1400" b="0" i="0" dirty="0"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2311" y="515143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i="0" dirty="0" smtClean="0">
                <a:effectLst/>
                <a:latin typeface="Verdana" panose="020B0604030504040204" pitchFamily="34" charset="0"/>
              </a:rPr>
              <a:t>Общая площадь ООПТ:</a:t>
            </a:r>
            <a:r>
              <a:rPr lang="ru-RU" sz="1200" b="1" i="0" dirty="0" smtClean="0">
                <a:solidFill>
                  <a:srgbClr val="494949"/>
                </a:solidFill>
                <a:effectLst/>
                <a:latin typeface="Verdana" panose="020B0604030504040204" pitchFamily="34" charset="0"/>
              </a:rPr>
              <a:t> </a:t>
            </a:r>
          </a:p>
          <a:p>
            <a:r>
              <a:rPr lang="ru-RU" sz="1200" b="1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 30,0 га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69" y="651749"/>
            <a:ext cx="3819906" cy="5093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23175" t="38000" r="10075" b="30933"/>
          <a:stretch/>
        </p:blipFill>
        <p:spPr>
          <a:xfrm>
            <a:off x="4378071" y="317644"/>
            <a:ext cx="7242048" cy="21305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94973" y="2511691"/>
            <a:ext cx="50547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+mj-lt"/>
              </a:rPr>
              <a:t>В </a:t>
            </a:r>
            <a:r>
              <a:rPr lang="ru-RU" sz="1400" dirty="0" err="1" smtClean="0">
                <a:latin typeface="+mj-lt"/>
              </a:rPr>
              <a:t>бриофлорах</a:t>
            </a:r>
            <a:r>
              <a:rPr lang="ru-RU" sz="1400" dirty="0" smtClean="0">
                <a:latin typeface="+mj-lt"/>
              </a:rPr>
              <a:t> парков </a:t>
            </a:r>
            <a:r>
              <a:rPr lang="ru-RU" sz="1400" dirty="0" err="1" smtClean="0">
                <a:latin typeface="+mj-lt"/>
              </a:rPr>
              <a:t>Торжокского</a:t>
            </a:r>
            <a:r>
              <a:rPr lang="ru-RU" sz="1400" dirty="0" smtClean="0">
                <a:latin typeface="+mj-lt"/>
              </a:rPr>
              <a:t> района достаточно полно представлена группа </a:t>
            </a:r>
            <a:r>
              <a:rPr lang="ru-RU" sz="1400" dirty="0" err="1" smtClean="0">
                <a:latin typeface="+mj-lt"/>
              </a:rPr>
              <a:t>базифильных</a:t>
            </a:r>
            <a:r>
              <a:rPr lang="ru-RU" sz="1400" dirty="0" smtClean="0">
                <a:latin typeface="+mj-lt"/>
              </a:rPr>
              <a:t> эпифитов. Отмечены охраняемые виды мхов и лишайников. Некоторые из них приурочены к старинным паркам. Например, </a:t>
            </a:r>
            <a:r>
              <a:rPr lang="ru-RU" sz="1400" dirty="0" err="1" smtClean="0">
                <a:latin typeface="+mj-lt"/>
              </a:rPr>
              <a:t>Parmelina</a:t>
            </a:r>
            <a:r>
              <a:rPr lang="ru-RU" sz="1400" dirty="0" smtClean="0">
                <a:latin typeface="+mj-lt"/>
              </a:rPr>
              <a:t> </a:t>
            </a:r>
            <a:r>
              <a:rPr lang="ru-RU" sz="1400" dirty="0" err="1" smtClean="0">
                <a:latin typeface="+mj-lt"/>
              </a:rPr>
              <a:t>tiliacea</a:t>
            </a:r>
            <a:r>
              <a:rPr lang="ru-RU" sz="1400" dirty="0" smtClean="0">
                <a:latin typeface="+mj-lt"/>
              </a:rPr>
              <a:t> крайне редко встречается на территории Тверской области в естественных лесных массивах . Три вида, включенные в Красную книгу Тверской области зарегистрированы– в Митино. Найдены также некоторые редкие виды, не указанные ранее для Тверской обл. Среди них </a:t>
            </a:r>
            <a:r>
              <a:rPr lang="ru-RU" sz="1400" dirty="0" err="1" smtClean="0">
                <a:latin typeface="+mj-lt"/>
              </a:rPr>
              <a:t>Lecania</a:t>
            </a:r>
            <a:r>
              <a:rPr lang="ru-RU" sz="1400" dirty="0" smtClean="0">
                <a:latin typeface="+mj-lt"/>
              </a:rPr>
              <a:t> </a:t>
            </a:r>
            <a:r>
              <a:rPr lang="ru-RU" sz="1400" dirty="0" err="1" smtClean="0">
                <a:latin typeface="+mj-lt"/>
              </a:rPr>
              <a:t>nylanderiana</a:t>
            </a:r>
            <a:r>
              <a:rPr lang="ru-RU" sz="1400" dirty="0" smtClean="0">
                <a:latin typeface="+mj-lt"/>
              </a:rPr>
              <a:t>, </a:t>
            </a:r>
            <a:r>
              <a:rPr lang="ru-RU" sz="1400" dirty="0" err="1" smtClean="0">
                <a:latin typeface="+mj-lt"/>
              </a:rPr>
              <a:t>Phaeophyscia</a:t>
            </a:r>
            <a:r>
              <a:rPr lang="ru-RU" sz="1400" dirty="0" smtClean="0">
                <a:latin typeface="+mj-lt"/>
              </a:rPr>
              <a:t> </a:t>
            </a:r>
            <a:r>
              <a:rPr lang="ru-RU" sz="1400" dirty="0" err="1" smtClean="0">
                <a:latin typeface="+mj-lt"/>
              </a:rPr>
              <a:t>sciastra</a:t>
            </a:r>
            <a:r>
              <a:rPr lang="ru-RU" sz="1400" dirty="0" smtClean="0">
                <a:latin typeface="+mj-lt"/>
              </a:rPr>
              <a:t>, </a:t>
            </a:r>
            <a:r>
              <a:rPr lang="ru-RU" sz="1400" dirty="0" err="1" smtClean="0">
                <a:latin typeface="+mj-lt"/>
              </a:rPr>
              <a:t>Verrucaria</a:t>
            </a:r>
            <a:r>
              <a:rPr lang="ru-RU" sz="1400" dirty="0" smtClean="0">
                <a:latin typeface="+mj-lt"/>
              </a:rPr>
              <a:t> </a:t>
            </a:r>
            <a:r>
              <a:rPr lang="ru-RU" sz="1400" dirty="0" err="1" smtClean="0">
                <a:latin typeface="+mj-lt"/>
              </a:rPr>
              <a:t>nigrescens</a:t>
            </a:r>
            <a:endParaRPr lang="ru-RU" sz="14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5840" y="2289844"/>
            <a:ext cx="153247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 особенностях:</a:t>
            </a:r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92010" y="4758460"/>
            <a:ext cx="50576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0" dirty="0" smtClean="0">
                <a:solidFill>
                  <a:srgbClr val="000000"/>
                </a:solidFill>
                <a:effectLst/>
                <a:latin typeface="+mj-lt"/>
              </a:rPr>
              <a:t>На данной территории также запрещается рубка деревьев и кустарников, любые вида строительства, разведение костров, выпас сельскохозяйственных животных, засорение мусором. Создание особо охраняемых природных территорий – одна из самых эффективных форм природоохранной деятельности, позволяющая сохранить биологическое и ландшафтное разнообразие</a:t>
            </a: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305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5091" y="283464"/>
            <a:ext cx="71585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В части соблюдения требований экологического законодательства: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513" y="1175657"/>
            <a:ext cx="556104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-явного замусоривания территории обнаружено не было;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-явных признаков самовольной рубки деревьев обнаружено не было;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-из негативных антропогенных воздействий на данную территорию можно обозначить: повреждение стволов деревьев; </a:t>
            </a:r>
            <a:r>
              <a:rPr lang="ru-RU" sz="2000" dirty="0" err="1" smtClean="0"/>
              <a:t>вытаптывание</a:t>
            </a:r>
            <a:r>
              <a:rPr lang="ru-RU" sz="2000" dirty="0" smtClean="0"/>
              <a:t> территории;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*</a:t>
            </a:r>
            <a:r>
              <a:rPr lang="ru-RU" sz="2000" dirty="0" smtClean="0"/>
              <a:t>остальные факторы возможного негативного воздействия на окружающую среду в пределах данной территории без проведения специальных экспертиз и мониторингов обнаружить не удастся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527" y="580679"/>
            <a:ext cx="3950136" cy="561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2353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68</TotalTime>
  <Words>296</Words>
  <Application>Microsoft Office PowerPoint</Application>
  <PresentationFormat>Широкоэкранный</PresentationFormat>
  <Paragraphs>23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Segoe UI Black</vt:lpstr>
      <vt:lpstr>Verdana</vt:lpstr>
      <vt:lpstr>Ретро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Васильчук Юлия Владимировна</cp:lastModifiedBy>
  <cp:revision>8</cp:revision>
  <dcterms:created xsi:type="dcterms:W3CDTF">2023-05-01T09:13:17Z</dcterms:created>
  <dcterms:modified xsi:type="dcterms:W3CDTF">2023-06-16T10:22:57Z</dcterms:modified>
</cp:coreProperties>
</file>