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5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73" r:id="rId11"/>
    <p:sldId id="265" r:id="rId12"/>
    <p:sldId id="267" r:id="rId13"/>
    <p:sldId id="268" r:id="rId14"/>
    <p:sldId id="269" r:id="rId15"/>
    <p:sldId id="270" r:id="rId16"/>
    <p:sldId id="271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59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2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57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363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94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713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282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212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0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3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05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4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797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45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0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203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0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34D819-9F07-4261-B09B-9E467E5D9002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9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aw.tversu.ru/pages/821" TargetMode="External"/><Relationship Id="rId2" Type="http://schemas.openxmlformats.org/officeDocument/2006/relationships/hyperlink" Target="https://www.elibrary.ru/item.asp?id=4709522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library.tversu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aw.tversu.ru/pages/821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43807" y="1397876"/>
            <a:ext cx="7609490" cy="397290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4800" b="1" dirty="0" smtClean="0"/>
              <a:t>Поиск и обработка информации </a:t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к выпускной квалификационной работе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970837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1765" t="1425" r="2191" b="5074"/>
          <a:stretch/>
        </p:blipFill>
        <p:spPr bwMode="auto">
          <a:xfrm>
            <a:off x="1429407" y="746234"/>
            <a:ext cx="9595945" cy="5402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7257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Поиск по конкретным ресурсам.</a:t>
            </a:r>
            <a:br>
              <a:rPr lang="ru-RU" sz="36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Справочно-правовая система </a:t>
            </a:r>
            <a:r>
              <a:rPr lang="ru-RU" sz="3600" b="1" dirty="0" err="1">
                <a:solidFill>
                  <a:schemeClr val="accent4">
                    <a:lumMod val="75000"/>
                  </a:schemeClr>
                </a:solidFill>
              </a:rPr>
              <a:t>КонсультантПлюс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Ятрогенные преступления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71541" b="51948"/>
          <a:stretch/>
        </p:blipFill>
        <p:spPr>
          <a:xfrm>
            <a:off x="1295400" y="3266373"/>
            <a:ext cx="2734445" cy="2530523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400" y="2658533"/>
            <a:ext cx="5412575" cy="5762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Врачебная ошибка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t="26163"/>
          <a:stretch/>
        </p:blipFill>
        <p:spPr>
          <a:xfrm>
            <a:off x="8376618" y="2654303"/>
            <a:ext cx="2966737" cy="314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59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Поиск по конкретным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ресурсам.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ЭБС </a:t>
            </a:r>
            <a:r>
              <a:rPr lang="ru-RU" b="1" dirty="0"/>
              <a:t>«Университетская Библиотека Онлайн»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При поиске по запросу «</a:t>
            </a:r>
            <a:r>
              <a:rPr lang="ru-RU" b="1" dirty="0" smtClean="0"/>
              <a:t>Ятрогенные преступления</a:t>
            </a:r>
            <a:r>
              <a:rPr lang="ru-RU" dirty="0" smtClean="0"/>
              <a:t>»  - ответ: «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вашему запросу ничего не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найдено</a:t>
            </a:r>
            <a:r>
              <a:rPr lang="ru-RU" dirty="0" smtClean="0"/>
              <a:t>».</a:t>
            </a:r>
          </a:p>
          <a:p>
            <a:pPr algn="just"/>
            <a:r>
              <a:rPr lang="ru-RU" dirty="0" smtClean="0"/>
              <a:t>Как искать?</a:t>
            </a:r>
          </a:p>
          <a:p>
            <a:pPr algn="just"/>
            <a:r>
              <a:rPr lang="ru-RU" dirty="0" smtClean="0"/>
              <a:t>Раз речь едет о медицине, формулируем запрос: «</a:t>
            </a:r>
            <a:r>
              <a:rPr lang="ru-RU" b="1" dirty="0" smtClean="0"/>
              <a:t>Медицинское право</a:t>
            </a:r>
            <a:r>
              <a:rPr lang="ru-RU" dirty="0" smtClean="0"/>
              <a:t>».</a:t>
            </a:r>
          </a:p>
          <a:p>
            <a:pPr algn="just"/>
            <a:r>
              <a:rPr lang="ru-RU" dirty="0" smtClean="0"/>
              <a:t>В данных книгах нас интересует, в первую очередь, раздел «Ответственность медицинских работников».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23571" t="10548" r="24800" b="9919"/>
          <a:stretch/>
        </p:blipFill>
        <p:spPr bwMode="auto">
          <a:xfrm>
            <a:off x="5418138" y="1058854"/>
            <a:ext cx="5470525" cy="4740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0494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Поиск по конкретным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ресурсам.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/>
              <a:t>ZNANIUM</a:t>
            </a:r>
            <a:r>
              <a:rPr lang="ru-RU" b="1" dirty="0"/>
              <a:t>.</a:t>
            </a:r>
            <a:r>
              <a:rPr lang="en-US" b="1" dirty="0"/>
              <a:t>RU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При поиске по запросу «</a:t>
            </a:r>
            <a:r>
              <a:rPr lang="ru-RU" b="1" dirty="0" smtClean="0"/>
              <a:t>Ятрогенные преступления</a:t>
            </a:r>
            <a:r>
              <a:rPr lang="ru-RU" dirty="0" smtClean="0"/>
              <a:t>»  - ответ: книги по различным разделам медицины.</a:t>
            </a:r>
          </a:p>
          <a:p>
            <a:pPr algn="just"/>
            <a:r>
              <a:rPr lang="ru-RU" dirty="0" smtClean="0"/>
              <a:t>Как искать?</a:t>
            </a:r>
          </a:p>
          <a:p>
            <a:pPr algn="just"/>
            <a:r>
              <a:rPr lang="ru-RU" dirty="0" smtClean="0"/>
              <a:t>Раз речь едет о медицине, формулируем запрос: «</a:t>
            </a:r>
            <a:r>
              <a:rPr lang="ru-RU" b="1" dirty="0" smtClean="0"/>
              <a:t>Медицинское право</a:t>
            </a:r>
            <a:r>
              <a:rPr lang="ru-RU" dirty="0" smtClean="0"/>
              <a:t>».</a:t>
            </a:r>
          </a:p>
          <a:p>
            <a:pPr algn="just"/>
            <a:r>
              <a:rPr lang="ru-RU" dirty="0" smtClean="0"/>
              <a:t>В данных книгах нас интересует, в первую очередь, раздел «Ответственность медицинских работников».</a:t>
            </a:r>
            <a:endParaRPr lang="ru-RU" dirty="0"/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2"/>
          <a:srcRect l="36077" t="10833" r="21914" b="5074"/>
          <a:stretch/>
        </p:blipFill>
        <p:spPr bwMode="auto">
          <a:xfrm>
            <a:off x="5297214" y="714703"/>
            <a:ext cx="4887309" cy="5528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31267" t="53023" r="31374" b="19327"/>
          <a:stretch/>
        </p:blipFill>
        <p:spPr bwMode="auto">
          <a:xfrm>
            <a:off x="8586953" y="998483"/>
            <a:ext cx="2816772" cy="1639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4826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Поиск по конкретным ресурсам.</a:t>
            </a:r>
            <a:r>
              <a:rPr lang="ru-RU" b="1" dirty="0"/>
              <a:t> </a:t>
            </a:r>
            <a:br>
              <a:rPr lang="ru-RU" b="1" dirty="0"/>
            </a:br>
            <a:r>
              <a:rPr lang="ru-RU" b="1" dirty="0" smtClean="0"/>
              <a:t>Образовательная платформа </a:t>
            </a:r>
            <a:r>
              <a:rPr lang="ru-RU" b="1" dirty="0" err="1" smtClean="0"/>
              <a:t>Юрайт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8668" y="982131"/>
            <a:ext cx="6153222" cy="4893735"/>
          </a:xfrm>
        </p:spPr>
        <p:txBody>
          <a:bodyPr>
            <a:noAutofit/>
          </a:bodyPr>
          <a:lstStyle/>
          <a:p>
            <a:r>
              <a:rPr lang="ru-RU" sz="1800" dirty="0"/>
              <a:t>Басова, А. В.  Медицинское право : учебник  / А. В. </a:t>
            </a:r>
            <a:r>
              <a:rPr lang="ru-RU" sz="1800" dirty="0" smtClean="0"/>
              <a:t>Басова.</a:t>
            </a:r>
            <a:r>
              <a:rPr lang="ru-RU" sz="1800" dirty="0"/>
              <a:t> </a:t>
            </a:r>
            <a:r>
              <a:rPr lang="ru-RU" sz="1800" dirty="0" smtClean="0"/>
              <a:t>- </a:t>
            </a:r>
            <a:r>
              <a:rPr lang="ru-RU" sz="1800" dirty="0"/>
              <a:t>Москва : </a:t>
            </a:r>
            <a:r>
              <a:rPr lang="ru-RU" sz="1800" dirty="0" err="1" smtClean="0"/>
              <a:t>Юрайт</a:t>
            </a:r>
            <a:r>
              <a:rPr lang="ru-RU" sz="1800" dirty="0"/>
              <a:t>, </a:t>
            </a:r>
            <a:r>
              <a:rPr lang="ru-RU" sz="1800" dirty="0">
                <a:solidFill>
                  <a:srgbClr val="FF0000"/>
                </a:solidFill>
              </a:rPr>
              <a:t>2022</a:t>
            </a:r>
            <a:r>
              <a:rPr lang="ru-RU" sz="1800" dirty="0"/>
              <a:t>. </a:t>
            </a:r>
            <a:r>
              <a:rPr lang="ru-RU" sz="1800" dirty="0" smtClean="0"/>
              <a:t>- </a:t>
            </a:r>
            <a:r>
              <a:rPr lang="ru-RU" sz="1800" dirty="0"/>
              <a:t>310 с. </a:t>
            </a:r>
            <a:r>
              <a:rPr lang="ru-RU" sz="1800" dirty="0" smtClean="0"/>
              <a:t>- </a:t>
            </a:r>
            <a:r>
              <a:rPr lang="ru-RU" sz="1800" dirty="0"/>
              <a:t>(Высшее образование). </a:t>
            </a:r>
            <a:r>
              <a:rPr lang="ru-RU" sz="1800" dirty="0" smtClean="0"/>
              <a:t>- Текст </a:t>
            </a:r>
            <a:r>
              <a:rPr lang="ru-RU" sz="1800" dirty="0"/>
              <a:t>: </a:t>
            </a:r>
            <a:r>
              <a:rPr lang="ru-RU" sz="1800" dirty="0" smtClean="0"/>
              <a:t>электронный. - URL</a:t>
            </a:r>
            <a:r>
              <a:rPr lang="ru-RU" sz="1800" dirty="0"/>
              <a:t>: https://urait.ru/bcode/487445 (дата обращения: 06.12.2021</a:t>
            </a:r>
            <a:r>
              <a:rPr lang="ru-RU" sz="1800" dirty="0" smtClean="0"/>
              <a:t>).</a:t>
            </a:r>
          </a:p>
          <a:p>
            <a:r>
              <a:rPr lang="ru-RU" sz="1800" dirty="0" err="1" smtClean="0"/>
              <a:t>Огнерубов</a:t>
            </a:r>
            <a:r>
              <a:rPr lang="ru-RU" sz="1800" dirty="0"/>
              <a:t>, Н. А.  Преступления в сфере медицинской деятельности : </a:t>
            </a:r>
            <a:r>
              <a:rPr lang="ru-RU" sz="1800" dirty="0" smtClean="0"/>
              <a:t>учеб. </a:t>
            </a:r>
            <a:r>
              <a:rPr lang="ru-RU" sz="1800" dirty="0"/>
              <a:t>пособие  / Н. А. </a:t>
            </a:r>
            <a:r>
              <a:rPr lang="ru-RU" sz="1800" dirty="0" err="1"/>
              <a:t>Огнерубов</a:t>
            </a:r>
            <a:r>
              <a:rPr lang="ru-RU" sz="1800" dirty="0"/>
              <a:t>. — Москва : </a:t>
            </a:r>
            <a:r>
              <a:rPr lang="ru-RU" sz="1800" dirty="0" err="1" smtClean="0"/>
              <a:t>Юрайт</a:t>
            </a:r>
            <a:r>
              <a:rPr lang="ru-RU" sz="1800" dirty="0"/>
              <a:t>, </a:t>
            </a:r>
            <a:r>
              <a:rPr lang="ru-RU" sz="1800" dirty="0">
                <a:solidFill>
                  <a:srgbClr val="FF0000"/>
                </a:solidFill>
              </a:rPr>
              <a:t>2021</a:t>
            </a:r>
            <a:r>
              <a:rPr lang="ru-RU" sz="1800" dirty="0"/>
              <a:t>. </a:t>
            </a:r>
            <a:r>
              <a:rPr lang="ru-RU" sz="1800" dirty="0" smtClean="0"/>
              <a:t>- </a:t>
            </a:r>
            <a:r>
              <a:rPr lang="ru-RU" sz="1800" dirty="0"/>
              <a:t>123 с. </a:t>
            </a:r>
            <a:r>
              <a:rPr lang="ru-RU" sz="1800" dirty="0" smtClean="0"/>
              <a:t>- </a:t>
            </a:r>
            <a:r>
              <a:rPr lang="ru-RU" sz="1800" dirty="0"/>
              <a:t>(Высшее образование). </a:t>
            </a:r>
            <a:r>
              <a:rPr lang="ru-RU" sz="1800" dirty="0" smtClean="0"/>
              <a:t>- Текст </a:t>
            </a:r>
            <a:r>
              <a:rPr lang="ru-RU" sz="1800" dirty="0"/>
              <a:t>: </a:t>
            </a:r>
            <a:r>
              <a:rPr lang="ru-RU" sz="1800" dirty="0" smtClean="0"/>
              <a:t>электронный. -URL</a:t>
            </a:r>
            <a:r>
              <a:rPr lang="ru-RU" sz="1800" dirty="0"/>
              <a:t>: https://urait.ru/bcode/476961 (дата обращения: 06.12.2021).</a:t>
            </a:r>
          </a:p>
          <a:p>
            <a:r>
              <a:rPr lang="ru-RU" sz="1800" dirty="0" smtClean="0"/>
              <a:t>Бычков</a:t>
            </a:r>
            <a:r>
              <a:rPr lang="ru-RU" sz="1800" dirty="0"/>
              <a:t>, В. В.  Преступления против здоровья: уголовно-правовое и криминалистическое противодействие : </a:t>
            </a:r>
            <a:r>
              <a:rPr lang="ru-RU" sz="1800" dirty="0" smtClean="0"/>
              <a:t>учеб. </a:t>
            </a:r>
            <a:r>
              <a:rPr lang="ru-RU" sz="1800" dirty="0"/>
              <a:t>пособие  / В. В. Бычков. </a:t>
            </a:r>
            <a:r>
              <a:rPr lang="ru-RU" sz="1800" dirty="0" smtClean="0"/>
              <a:t>- </a:t>
            </a:r>
            <a:r>
              <a:rPr lang="ru-RU" sz="1800" dirty="0"/>
              <a:t>Москва : </a:t>
            </a:r>
            <a:r>
              <a:rPr lang="ru-RU" sz="1800" dirty="0" err="1" smtClean="0"/>
              <a:t>Юрайт</a:t>
            </a:r>
            <a:r>
              <a:rPr lang="ru-RU" sz="1800" dirty="0"/>
              <a:t>, </a:t>
            </a:r>
            <a:r>
              <a:rPr lang="ru-RU" sz="1800" dirty="0">
                <a:solidFill>
                  <a:srgbClr val="FF0000"/>
                </a:solidFill>
              </a:rPr>
              <a:t>2021</a:t>
            </a:r>
            <a:r>
              <a:rPr lang="ru-RU" sz="1800" dirty="0"/>
              <a:t>. </a:t>
            </a:r>
            <a:r>
              <a:rPr lang="ru-RU" sz="1800" dirty="0" smtClean="0"/>
              <a:t>- </a:t>
            </a:r>
            <a:r>
              <a:rPr lang="ru-RU" sz="1800" dirty="0"/>
              <a:t>345 с. </a:t>
            </a:r>
            <a:r>
              <a:rPr lang="ru-RU" sz="1800" dirty="0" smtClean="0"/>
              <a:t>- </a:t>
            </a:r>
            <a:r>
              <a:rPr lang="ru-RU" sz="1800" dirty="0"/>
              <a:t>(Высшее образование). </a:t>
            </a:r>
            <a:r>
              <a:rPr lang="ru-RU" sz="1800" dirty="0" smtClean="0"/>
              <a:t>- Текст </a:t>
            </a:r>
            <a:r>
              <a:rPr lang="ru-RU" sz="1800" dirty="0"/>
              <a:t>: </a:t>
            </a:r>
            <a:r>
              <a:rPr lang="ru-RU" sz="1800" dirty="0" smtClean="0"/>
              <a:t>электронный. - </a:t>
            </a:r>
            <a:r>
              <a:rPr lang="ru-RU" sz="1800" dirty="0"/>
              <a:t>URL: https://urait.ru/bcode/482235 (дата обращения: 06.12.2021).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Тематический поиск на этой платформе тоже слабоват.</a:t>
            </a:r>
          </a:p>
          <a:p>
            <a:pPr algn="just"/>
            <a:r>
              <a:rPr lang="ru-RU" dirty="0" smtClean="0"/>
              <a:t>Однако большой массив подписки ресурсов в ЭБС, дает возможность адекватного ответа.</a:t>
            </a:r>
          </a:p>
          <a:p>
            <a:pPr algn="just"/>
            <a:r>
              <a:rPr lang="ru-RU" dirty="0" smtClean="0"/>
              <a:t>По запросу «Медицинское право» получили несколько новых источников.</a:t>
            </a:r>
          </a:p>
          <a:p>
            <a:pPr algn="just"/>
            <a:r>
              <a:rPr lang="ru-RU" dirty="0" smtClean="0"/>
              <a:t>Создаем в личном кабинете свою книжную полку, чтобы их больше не искать. (помещаем книги в «Избранное» ).</a:t>
            </a:r>
          </a:p>
          <a:p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81" y="2533662"/>
            <a:ext cx="839185" cy="1311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73" y="3980665"/>
            <a:ext cx="952514" cy="14888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00" y="1230862"/>
            <a:ext cx="891736" cy="139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38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Поиск по конкретным ресурсам.</a:t>
            </a:r>
            <a:r>
              <a:rPr lang="ru-RU" b="1" dirty="0"/>
              <a:t> </a:t>
            </a:r>
            <a:br>
              <a:rPr lang="ru-RU" b="1" dirty="0"/>
            </a:br>
            <a:r>
              <a:rPr lang="ru-RU" dirty="0"/>
              <a:t>Научная электронная библиотека eLIBRARY.RU </a:t>
            </a:r>
            <a:endParaRPr lang="ru-RU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Ресурс содержит полные тексты научных журналов.</a:t>
            </a:r>
          </a:p>
          <a:p>
            <a:pPr algn="just"/>
            <a:r>
              <a:rPr lang="ru-RU" dirty="0" smtClean="0"/>
              <a:t>Огромный массив подписки ресурсов НЭБ дает возможность адекватного ответа.</a:t>
            </a:r>
          </a:p>
          <a:p>
            <a:pPr algn="just"/>
            <a:r>
              <a:rPr lang="ru-RU" dirty="0" smtClean="0"/>
              <a:t>По запросу «</a:t>
            </a:r>
            <a:r>
              <a:rPr lang="ru-RU" b="1" dirty="0"/>
              <a:t>Я</a:t>
            </a:r>
            <a:r>
              <a:rPr lang="ru-RU" b="1" dirty="0" smtClean="0"/>
              <a:t>трогенные преступления</a:t>
            </a:r>
            <a:r>
              <a:rPr lang="ru-RU" dirty="0" smtClean="0"/>
              <a:t>» получили </a:t>
            </a:r>
            <a:r>
              <a:rPr lang="ru-RU" b="1" dirty="0" smtClean="0"/>
              <a:t>157 статей</a:t>
            </a:r>
            <a:r>
              <a:rPr lang="ru-RU" dirty="0" smtClean="0"/>
              <a:t>, но не все доступны для нас: в зависимости от авторского договора.</a:t>
            </a:r>
          </a:p>
          <a:p>
            <a:pPr algn="just"/>
            <a:r>
              <a:rPr lang="ru-RU" dirty="0" smtClean="0"/>
              <a:t>Кроме всего прочего обращаем внимание на </a:t>
            </a:r>
            <a:r>
              <a:rPr lang="ru-RU" b="1" dirty="0" smtClean="0"/>
              <a:t>источник опубликования. Например: журнал «</a:t>
            </a:r>
            <a:r>
              <a:rPr lang="ru-RU" b="1" dirty="0"/>
              <a:t>М</a:t>
            </a:r>
            <a:r>
              <a:rPr lang="ru-RU" b="1" dirty="0" smtClean="0"/>
              <a:t>олодой ученый» выходит 52 раза в год, содержит по 300 стр., выпускается за счет средств авторов. </a:t>
            </a:r>
          </a:p>
          <a:p>
            <a:pPr algn="just"/>
            <a:endParaRPr lang="ru-RU" b="1" dirty="0" smtClean="0"/>
          </a:p>
          <a:p>
            <a:pPr algn="just"/>
            <a:endParaRPr lang="ru-RU" dirty="0" smtClean="0"/>
          </a:p>
          <a:p>
            <a:endParaRPr lang="ru-RU" dirty="0" smtClean="0"/>
          </a:p>
        </p:txBody>
      </p:sp>
      <p:pic>
        <p:nvPicPr>
          <p:cNvPr id="10" name="Объект 9"/>
          <p:cNvPicPr>
            <a:picLocks noGrp="1"/>
          </p:cNvPicPr>
          <p:nvPr>
            <p:ph idx="1"/>
          </p:nvPr>
        </p:nvPicPr>
        <p:blipFill rotWithShape="1">
          <a:blip r:embed="rId2"/>
          <a:srcRect l="15874" t="11973" r="31373" b="8494"/>
          <a:stretch/>
        </p:blipFill>
        <p:spPr bwMode="auto">
          <a:xfrm>
            <a:off x="5307724" y="924910"/>
            <a:ext cx="5759669" cy="50975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3693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24910"/>
            <a:ext cx="9601196" cy="13505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Оформление результатов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поиска информации к научной работе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sz="3600" dirty="0" smtClean="0"/>
              <a:t>Список литературы и ссылки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Басова, А. В.  Медицинское право : учебник  / А. В. Басова. - Москва : </a:t>
            </a:r>
            <a:r>
              <a:rPr lang="ru-RU" dirty="0" err="1"/>
              <a:t>Юрайт</a:t>
            </a:r>
            <a:r>
              <a:rPr lang="ru-RU" dirty="0"/>
              <a:t>,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2022.</a:t>
            </a:r>
            <a:r>
              <a:rPr lang="ru-RU" dirty="0"/>
              <a:t> - 310 с. - (Высшее образование). - Текст : электронный. - URL: https://urait.ru/bcode/487445 (дата обращения: 06.12.2021</a:t>
            </a:r>
            <a:r>
              <a:rPr lang="ru-RU" dirty="0" smtClean="0"/>
              <a:t>).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Ссылка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ru-RU" dirty="0" smtClean="0"/>
              <a:t> Басова </a:t>
            </a:r>
            <a:r>
              <a:rPr lang="ru-RU" dirty="0"/>
              <a:t>А. В.  Медицинское право : учебник </a:t>
            </a:r>
            <a:r>
              <a:rPr lang="ru-RU" dirty="0" smtClean="0"/>
              <a:t>.</a:t>
            </a:r>
            <a:r>
              <a:rPr lang="ru-RU" dirty="0"/>
              <a:t> </a:t>
            </a:r>
            <a:r>
              <a:rPr lang="ru-RU" dirty="0" smtClean="0"/>
              <a:t>Москва</a:t>
            </a:r>
            <a:r>
              <a:rPr lang="ru-RU" dirty="0"/>
              <a:t> : </a:t>
            </a:r>
            <a:r>
              <a:rPr lang="ru-RU" dirty="0" err="1"/>
              <a:t>Юрайт</a:t>
            </a:r>
            <a:r>
              <a:rPr lang="ru-RU" dirty="0"/>
              <a:t>, </a:t>
            </a:r>
            <a:r>
              <a:rPr lang="ru-RU" dirty="0" smtClean="0">
                <a:solidFill>
                  <a:schemeClr val="tx1"/>
                </a:solidFill>
              </a:rPr>
              <a:t>2022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FF0000"/>
                </a:solidFill>
              </a:rPr>
              <a:t>С. 286-306.</a:t>
            </a:r>
            <a:r>
              <a:rPr lang="ru-RU" dirty="0" smtClean="0"/>
              <a:t> </a:t>
            </a:r>
            <a:r>
              <a:rPr lang="ru-RU" dirty="0"/>
              <a:t>Текст : электронный. </a:t>
            </a:r>
            <a:r>
              <a:rPr lang="ru-RU" dirty="0" smtClean="0"/>
              <a:t>URL</a:t>
            </a:r>
            <a:r>
              <a:rPr lang="ru-RU" dirty="0"/>
              <a:t>: https://urait.ru/bcode/487445 (дата обращения: 06.12.2021</a:t>
            </a:r>
            <a:r>
              <a:rPr lang="ru-RU" dirty="0" smtClean="0"/>
              <a:t>)</a:t>
            </a:r>
          </a:p>
          <a:p>
            <a:r>
              <a:rPr lang="ru-RU" dirty="0" smtClean="0"/>
              <a:t>Малышева Ю. Ю. Ятрогенные преступления в момент пандемии </a:t>
            </a:r>
            <a:r>
              <a:rPr lang="en-US" dirty="0" smtClean="0"/>
              <a:t>COVID</a:t>
            </a:r>
            <a:r>
              <a:rPr lang="ru-RU" dirty="0" smtClean="0"/>
              <a:t>-</a:t>
            </a:r>
            <a:r>
              <a:rPr lang="en-US" dirty="0" smtClean="0"/>
              <a:t>19/</a:t>
            </a:r>
            <a:r>
              <a:rPr lang="ru-RU" dirty="0" smtClean="0"/>
              <a:t>Ю. Ю. Малышева.  - Текст: электронный // Гуманитарные и политико-правовые исследования. – 2021. – № 3(14). – С. 25-38. – </a:t>
            </a:r>
            <a:r>
              <a:rPr lang="en-US" dirty="0" smtClean="0"/>
              <a:t>URL</a:t>
            </a:r>
            <a:r>
              <a:rPr lang="ru-RU" dirty="0" smtClean="0"/>
              <a:t>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www.elibrary.ru/item.asp?id=47095226</a:t>
            </a:r>
            <a:r>
              <a:rPr lang="ru-RU" dirty="0" smtClean="0"/>
              <a:t> (дата обращения: 6.12.2021). 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Ссылка:</a:t>
            </a:r>
            <a:r>
              <a:rPr lang="ru-RU" dirty="0" smtClean="0"/>
              <a:t> Малышева </a:t>
            </a:r>
            <a:r>
              <a:rPr lang="ru-RU" dirty="0"/>
              <a:t>Ю</a:t>
            </a:r>
            <a:r>
              <a:rPr lang="ru-RU" dirty="0" smtClean="0"/>
              <a:t>. Ю</a:t>
            </a:r>
            <a:r>
              <a:rPr lang="ru-RU" dirty="0"/>
              <a:t>. </a:t>
            </a:r>
            <a:r>
              <a:rPr lang="ru-RU" dirty="0" smtClean="0"/>
              <a:t>Ятрогенные </a:t>
            </a:r>
            <a:r>
              <a:rPr lang="ru-RU" dirty="0"/>
              <a:t>преступления в момент пандемии </a:t>
            </a:r>
            <a:r>
              <a:rPr lang="en-US" dirty="0" smtClean="0"/>
              <a:t>COVID</a:t>
            </a:r>
            <a:r>
              <a:rPr lang="ru-RU" dirty="0" smtClean="0"/>
              <a:t>-</a:t>
            </a:r>
            <a:r>
              <a:rPr lang="en-US" dirty="0" smtClean="0"/>
              <a:t>19</a:t>
            </a:r>
            <a:r>
              <a:rPr lang="ru-RU" dirty="0" smtClean="0"/>
              <a:t>. Текст</a:t>
            </a:r>
            <a:r>
              <a:rPr lang="ru-RU" dirty="0"/>
              <a:t>: электронный // Гуманитарные и политико-правовые исследования</a:t>
            </a:r>
            <a:r>
              <a:rPr lang="ru-RU" dirty="0" smtClean="0"/>
              <a:t>. </a:t>
            </a:r>
            <a:r>
              <a:rPr lang="ru-RU" dirty="0"/>
              <a:t>2021</a:t>
            </a:r>
            <a:r>
              <a:rPr lang="ru-RU" dirty="0" smtClean="0"/>
              <a:t>. </a:t>
            </a:r>
            <a:r>
              <a:rPr lang="ru-RU" dirty="0"/>
              <a:t>№ 3(14). </a:t>
            </a:r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smtClean="0">
                <a:solidFill>
                  <a:srgbClr val="FF0000"/>
                </a:solidFill>
              </a:rPr>
              <a:t>29.</a:t>
            </a:r>
            <a:r>
              <a:rPr lang="ru-RU" dirty="0" smtClean="0"/>
              <a:t> </a:t>
            </a:r>
            <a:r>
              <a:rPr lang="en-US" dirty="0"/>
              <a:t>URL</a:t>
            </a:r>
            <a:r>
              <a:rPr lang="ru-RU" dirty="0"/>
              <a:t>: </a:t>
            </a:r>
            <a:r>
              <a:rPr lang="en-US" dirty="0">
                <a:hlinkClick r:id="rId2"/>
              </a:rPr>
              <a:t>https://www.elibrary.ru/item.asp?id=47095226</a:t>
            </a:r>
            <a:r>
              <a:rPr lang="ru-RU" dirty="0"/>
              <a:t> (дата обращения: 6.12.2021). </a:t>
            </a:r>
            <a:endParaRPr lang="ru-RU" dirty="0" smtClean="0"/>
          </a:p>
          <a:p>
            <a:pPr algn="just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Правила составления и образец списка литературы к научной работе представлены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на сайте Юридического факультета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ТвГУ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разделе «Образование»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URL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hlinkClick r:id="rId3"/>
              </a:rPr>
              <a:t>https://law.tversu.ru/pages/821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).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162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124607"/>
            <a:ext cx="9609668" cy="3652774"/>
          </a:xfrm>
        </p:spPr>
        <p:txBody>
          <a:bodyPr anchor="ctr"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</a:rPr>
              <a:t>Спасибо за внимание</a:t>
            </a:r>
            <a:endParaRPr lang="ru-RU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Занятие подготовлено отделом экономической и юридической литературы Научной библиотеки </a:t>
            </a:r>
            <a:r>
              <a:rPr lang="ru-RU" dirty="0" err="1" smtClean="0"/>
              <a:t>ТвГУ</a:t>
            </a:r>
            <a:r>
              <a:rPr lang="ru-RU" dirty="0" smtClean="0"/>
              <a:t>, зав. сектором Станиславской Т. Б.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027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План занятия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Требования к научной информации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Источники информации (электронные) к выпускной квалификационной работе (СПС, ЭБС, НЭБ).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Поиск информации (конкретный пример):</a:t>
            </a:r>
          </a:p>
          <a:p>
            <a:pPr marL="0" indent="0">
              <a:buNone/>
            </a:pPr>
            <a:r>
              <a:rPr lang="ru-RU" dirty="0" smtClean="0"/>
              <a:t>            - Анализ темы, формулирование ключевых слов</a:t>
            </a:r>
          </a:p>
          <a:p>
            <a:pPr marL="0" indent="0">
              <a:buNone/>
            </a:pPr>
            <a:r>
              <a:rPr lang="ru-RU" dirty="0" smtClean="0"/>
              <a:t>            -  Методика поиска по конкретным ресурсам (СПС Консультант Плюс, ЭБС, НЭБ </a:t>
            </a:r>
            <a:r>
              <a:rPr lang="en-US" dirty="0" smtClean="0"/>
              <a:t>eLIBRARY.RU)</a:t>
            </a: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ru-RU" b="1" dirty="0" smtClean="0"/>
              <a:t> Оформление результатов поиска (список, библиографическое описание, ссылки).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23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 - это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Требования к информации </a:t>
            </a:r>
          </a:p>
          <a:p>
            <a:pPr marL="0" indent="0" algn="ctr">
              <a:buNone/>
            </a:pPr>
            <a:r>
              <a:rPr lang="ru-RU" b="1" dirty="0" smtClean="0"/>
              <a:t>к научной работе: </a:t>
            </a:r>
          </a:p>
          <a:p>
            <a:r>
              <a:rPr lang="ru-RU" dirty="0" smtClean="0"/>
              <a:t>Легитимность</a:t>
            </a:r>
          </a:p>
          <a:p>
            <a:r>
              <a:rPr lang="ru-RU" dirty="0" smtClean="0"/>
              <a:t>Достоверность</a:t>
            </a:r>
          </a:p>
          <a:p>
            <a:r>
              <a:rPr lang="ru-RU" dirty="0" smtClean="0"/>
              <a:t>Современность, актуальность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«</a:t>
            </a:r>
            <a:r>
              <a:rPr lang="ru-RU" sz="2100" b="1" dirty="0" smtClean="0"/>
              <a:t>Информация </a:t>
            </a:r>
            <a:r>
              <a:rPr lang="ru-RU" sz="2100" b="1" dirty="0"/>
              <a:t>- сведения (сообщения, данные) независимо от формы их </a:t>
            </a:r>
            <a:r>
              <a:rPr lang="ru-RU" sz="2100" b="1" dirty="0" smtClean="0"/>
              <a:t>представления.»</a:t>
            </a:r>
          </a:p>
          <a:p>
            <a:pPr algn="just"/>
            <a:r>
              <a:rPr lang="ru-RU" dirty="0"/>
              <a:t>Федеральный закон от 27.07.2006 N </a:t>
            </a:r>
            <a:r>
              <a:rPr lang="ru-RU" dirty="0" smtClean="0"/>
              <a:t>149-ФЗ(ред</a:t>
            </a:r>
            <a:r>
              <a:rPr lang="ru-RU" dirty="0"/>
              <a:t>. от </a:t>
            </a:r>
            <a:r>
              <a:rPr lang="ru-RU" dirty="0" smtClean="0"/>
              <a:t>02.07.2021) «Об </a:t>
            </a:r>
            <a:r>
              <a:rPr lang="ru-RU" dirty="0"/>
              <a:t>информации, информационных технологиях и о защите </a:t>
            </a:r>
            <a:r>
              <a:rPr lang="ru-RU" dirty="0" smtClean="0"/>
              <a:t>информации»</a:t>
            </a:r>
            <a:endParaRPr lang="ru-RU" dirty="0"/>
          </a:p>
          <a:p>
            <a:endParaRPr lang="ru-RU" dirty="0" smtClean="0"/>
          </a:p>
          <a:p>
            <a:r>
              <a:rPr lang="ru-RU" sz="1700" dirty="0" smtClean="0"/>
              <a:t>Несмотря </a:t>
            </a:r>
            <a:r>
              <a:rPr lang="ru-RU" sz="1700" dirty="0"/>
              <a:t>на широкую распространённость, понятие информации остаётся одним из самых дискуссионных в </a:t>
            </a:r>
            <a:r>
              <a:rPr lang="ru-RU" sz="1700" dirty="0" smtClean="0"/>
              <a:t>науке, </a:t>
            </a:r>
            <a:r>
              <a:rPr lang="ru-RU" sz="1700" dirty="0"/>
              <a:t>а термин может иметь различные значения в разных отраслях человеческой </a:t>
            </a:r>
            <a:r>
              <a:rPr lang="ru-RU" sz="1700" dirty="0" smtClean="0"/>
              <a:t>деятельности</a:t>
            </a:r>
            <a:r>
              <a:rPr lang="ru-RU" sz="1700" baseline="30000" dirty="0"/>
              <a:t>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84216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Источники информации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доступные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для студентов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ТвГУ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Справочно-правовые системы </a:t>
            </a:r>
            <a:r>
              <a:rPr lang="ru-RU" b="1" dirty="0" err="1" smtClean="0"/>
              <a:t>КонсультантПлюс</a:t>
            </a:r>
            <a:r>
              <a:rPr lang="ru-RU" b="1" dirty="0" smtClean="0"/>
              <a:t> и Гарант</a:t>
            </a:r>
          </a:p>
          <a:p>
            <a:r>
              <a:rPr lang="ru-RU" b="1" dirty="0" smtClean="0"/>
              <a:t>Электронно-библиотечные системы (ЭБС)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ZNANIUM</a:t>
            </a:r>
            <a:r>
              <a:rPr lang="ru-RU" sz="1600" b="1" dirty="0">
                <a:solidFill>
                  <a:schemeClr val="tx1"/>
                </a:solidFill>
              </a:rPr>
              <a:t>.</a:t>
            </a:r>
            <a:r>
              <a:rPr lang="en-US" sz="1600" b="1" dirty="0" smtClean="0">
                <a:solidFill>
                  <a:schemeClr val="tx1"/>
                </a:solidFill>
              </a:rPr>
              <a:t>RU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600" b="1" dirty="0" smtClean="0">
                <a:solidFill>
                  <a:schemeClr val="tx1"/>
                </a:solidFill>
              </a:rPr>
              <a:t>Образовательная платформа </a:t>
            </a:r>
            <a:r>
              <a:rPr lang="ru-RU" sz="1600" b="1" dirty="0" err="1" smtClean="0">
                <a:solidFill>
                  <a:schemeClr val="tx1"/>
                </a:solidFill>
              </a:rPr>
              <a:t>Юрайт</a:t>
            </a:r>
            <a:endParaRPr lang="ru-RU" sz="1600" b="1" dirty="0">
              <a:solidFill>
                <a:schemeClr val="tx1"/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600" b="1" dirty="0" smtClean="0">
                <a:solidFill>
                  <a:schemeClr val="tx1"/>
                </a:solidFill>
              </a:rPr>
              <a:t>ЭБС </a:t>
            </a:r>
            <a:r>
              <a:rPr lang="ru-RU" sz="1600" b="1" dirty="0">
                <a:solidFill>
                  <a:schemeClr val="tx1"/>
                </a:solidFill>
              </a:rPr>
              <a:t>«Университетская Библиотека 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Онлайн</a:t>
            </a:r>
            <a:r>
              <a:rPr lang="ru-RU" sz="1600" b="1" dirty="0" smtClean="0">
                <a:solidFill>
                  <a:schemeClr val="tx1"/>
                </a:solidFill>
              </a:rPr>
              <a:t>»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600" b="1" dirty="0">
                <a:solidFill>
                  <a:schemeClr val="tx1"/>
                </a:solidFill>
              </a:rPr>
              <a:t>Электронно-библиотечная система </a:t>
            </a:r>
            <a:r>
              <a:rPr lang="ru-RU" sz="1600" b="1" dirty="0" err="1">
                <a:solidFill>
                  <a:schemeClr val="tx1"/>
                </a:solidFill>
              </a:rPr>
              <a:t>IPRbooks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endParaRPr lang="ru-RU" sz="1600" dirty="0" smtClean="0">
              <a:solidFill>
                <a:schemeClr val="tx1"/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ru-RU" sz="1600" dirty="0">
              <a:solidFill>
                <a:schemeClr val="tx1"/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b="1" dirty="0" smtClean="0"/>
              <a:t>Научная </a:t>
            </a:r>
            <a:r>
              <a:rPr lang="ru-RU" b="1" dirty="0"/>
              <a:t>электронная библиотека eLIBRARY.RU 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5449" t="13589" r="74518" b="77436"/>
          <a:stretch/>
        </p:blipFill>
        <p:spPr bwMode="auto">
          <a:xfrm>
            <a:off x="3055892" y="3510462"/>
            <a:ext cx="1190625" cy="333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t="13589" r="84454" b="78462"/>
          <a:stretch/>
        </p:blipFill>
        <p:spPr bwMode="auto">
          <a:xfrm>
            <a:off x="5113017" y="3677149"/>
            <a:ext cx="1341120" cy="428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9456" t="17179" r="67625" b="74616"/>
          <a:stretch/>
        </p:blipFill>
        <p:spPr bwMode="auto">
          <a:xfrm>
            <a:off x="5872654" y="4058149"/>
            <a:ext cx="1831430" cy="3932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9777" t="24102" r="68908" b="61795"/>
          <a:stretch/>
        </p:blipFill>
        <p:spPr bwMode="auto">
          <a:xfrm>
            <a:off x="5872654" y="4429745"/>
            <a:ext cx="1064175" cy="4502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library.tversu.ru/images/stories/er/elib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301" y="4996520"/>
            <a:ext cx="1428750" cy="33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111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809866"/>
            <a:ext cx="9601197" cy="14761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Как найти доступные для студентов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ТвГУ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электронные информационные ресурсы?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Личный кабинет студента </a:t>
            </a:r>
            <a:r>
              <a:rPr lang="ru-RU" b="1" dirty="0" err="1" smtClean="0"/>
              <a:t>ТвГУ</a:t>
            </a:r>
            <a:r>
              <a:rPr lang="ru-RU" b="1" dirty="0" smtClean="0"/>
              <a:t> </a:t>
            </a:r>
            <a:r>
              <a:rPr lang="ru-RU" dirty="0" smtClean="0"/>
              <a:t>в </a:t>
            </a:r>
            <a:r>
              <a:rPr lang="en-US" dirty="0" smtClean="0"/>
              <a:t>LMS</a:t>
            </a:r>
            <a:r>
              <a:rPr lang="ru-RU" dirty="0" smtClean="0"/>
              <a:t>       </a:t>
            </a:r>
            <a:r>
              <a:rPr lang="en-US" dirty="0" smtClean="0"/>
              <a:t> </a:t>
            </a:r>
            <a:r>
              <a:rPr lang="ru-RU" dirty="0" smtClean="0"/>
              <a:t>Раздел «Библиотека»</a:t>
            </a:r>
          </a:p>
          <a:p>
            <a:r>
              <a:rPr lang="ru-RU" b="1" dirty="0" smtClean="0"/>
              <a:t>Сайт Научной библиотеки </a:t>
            </a:r>
            <a:r>
              <a:rPr lang="ru-RU" b="1" dirty="0" err="1" smtClean="0"/>
              <a:t>ТвГУ</a:t>
            </a:r>
            <a:r>
              <a:rPr lang="ru-RU" dirty="0" smtClean="0"/>
              <a:t>( </a:t>
            </a:r>
            <a:r>
              <a:rPr lang="en-US" dirty="0" smtClean="0"/>
              <a:t>URL</a:t>
            </a:r>
            <a:r>
              <a:rPr lang="ru-RU" dirty="0" smtClean="0"/>
              <a:t>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library.tversu.ru</a:t>
            </a:r>
            <a:r>
              <a:rPr lang="ru-RU" dirty="0" smtClean="0"/>
              <a:t>)        Раздел «Отечественные и зарубежные ресурсы»</a:t>
            </a:r>
          </a:p>
          <a:p>
            <a:r>
              <a:rPr lang="ru-RU" b="1" dirty="0" smtClean="0"/>
              <a:t>Рабочий стол сетевого компьютера </a:t>
            </a:r>
            <a:r>
              <a:rPr lang="ru-RU" b="1" dirty="0" err="1" smtClean="0"/>
              <a:t>ТвГУ</a:t>
            </a:r>
            <a:r>
              <a:rPr lang="ru-RU" b="1" dirty="0" smtClean="0"/>
              <a:t>         </a:t>
            </a:r>
            <a:r>
              <a:rPr lang="ru-RU" dirty="0" smtClean="0"/>
              <a:t>коммерческая версия СПС </a:t>
            </a:r>
            <a:r>
              <a:rPr lang="ru-RU" dirty="0" err="1" smtClean="0"/>
              <a:t>КонсультантПлюс</a:t>
            </a:r>
            <a:r>
              <a:rPr lang="ru-RU" dirty="0" smtClean="0"/>
              <a:t> и Гарант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7062951" y="2711667"/>
            <a:ext cx="388883" cy="266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9890234" y="3174123"/>
            <a:ext cx="451945" cy="33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7457088" y="4026635"/>
            <a:ext cx="457201" cy="379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21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4701" y="1280159"/>
            <a:ext cx="1080067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Руководства пользователя </a:t>
            </a:r>
          </a:p>
          <a:p>
            <a:pPr algn="ctr"/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электронно-библиотечными ресурсами </a:t>
            </a:r>
          </a:p>
          <a:p>
            <a:pPr algn="ctr"/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и справочно-правовыми системами</a:t>
            </a:r>
          </a:p>
          <a:p>
            <a:pPr algn="ctr"/>
            <a:endParaRPr lang="ru-RU" sz="3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400" dirty="0"/>
              <a:t>п</a:t>
            </a:r>
            <a:r>
              <a:rPr lang="ru-RU" sz="2400" dirty="0" smtClean="0"/>
              <a:t>редставлены на сайте </a:t>
            </a:r>
            <a:r>
              <a:rPr lang="ru-RU" sz="2400" b="1" dirty="0" smtClean="0"/>
              <a:t>Юридического факультета </a:t>
            </a:r>
            <a:r>
              <a:rPr lang="ru-RU" sz="2400" b="1" dirty="0" err="1" smtClean="0"/>
              <a:t>ТвГУ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2400" dirty="0" smtClean="0"/>
              <a:t>в разделе «Образование» </a:t>
            </a:r>
          </a:p>
          <a:p>
            <a:pPr algn="ctr"/>
            <a:r>
              <a:rPr lang="ru-RU" sz="2400" dirty="0" smtClean="0"/>
              <a:t>(</a:t>
            </a:r>
            <a:r>
              <a:rPr lang="en-US" sz="2400" dirty="0" smtClean="0"/>
              <a:t>URL</a:t>
            </a:r>
            <a:r>
              <a:rPr lang="ru-RU" sz="2400" dirty="0" smtClean="0"/>
              <a:t>: 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law.tversu.ru/pages/821</a:t>
            </a:r>
            <a:r>
              <a:rPr lang="ru-RU" dirty="0" smtClean="0"/>
              <a:t> )</a:t>
            </a:r>
          </a:p>
          <a:p>
            <a:pPr algn="ctr"/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ПРАВИЛА ПОЛЬЗОВАНИЯ  ЭЛЕКТРОННЫМИ  РЕСУРСАМИ НАУЧНОЙ БИБЛИОТЕКИ  </a:t>
            </a:r>
            <a:r>
              <a:rPr lang="ru-RU" dirty="0" err="1"/>
              <a:t>ТвГУ</a:t>
            </a:r>
            <a:r>
              <a:rPr lang="ru-RU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ЭЛЕКТРОННО-БИБЛИОТЕЧНЫЕ </a:t>
            </a:r>
            <a:r>
              <a:rPr lang="ru-RU" dirty="0"/>
              <a:t>СИСТЕМЫ (ЭБС) </a:t>
            </a:r>
            <a:r>
              <a:rPr lang="ru-RU" dirty="0" smtClean="0"/>
              <a:t>ДЛЯ </a:t>
            </a:r>
            <a:r>
              <a:rPr lang="ru-RU" dirty="0"/>
              <a:t>НАУЧНОГО И УЧЕБНОГО ПРОЦЕССА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 </a:t>
            </a:r>
            <a:r>
              <a:rPr lang="ru-RU" dirty="0" smtClean="0"/>
              <a:t>РЕГИСТРАЦИЯ </a:t>
            </a:r>
            <a:r>
              <a:rPr lang="ru-RU" dirty="0"/>
              <a:t>В ЭЛЕКТРОННО-БИБЛИОТЕЧНЫХ </a:t>
            </a:r>
            <a:r>
              <a:rPr lang="ru-RU" dirty="0" smtClean="0"/>
              <a:t>СИСТЕМАХ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СПИСОК ЛИТЕРАТУРЫ К НАУЧНОЙ РАБОТЕ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013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Поиск информации к научной работе. Конкретный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пример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4097" y="2438400"/>
            <a:ext cx="10110951" cy="3888828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/>
              <a:t>Тема выпускной квалификационной работы : «</a:t>
            </a:r>
            <a:r>
              <a:rPr lang="ru-RU" sz="2900" b="1" dirty="0" smtClean="0"/>
              <a:t>Уголовная ответственность за ятрогенные преступления</a:t>
            </a:r>
            <a:r>
              <a:rPr lang="ru-RU" sz="2900" dirty="0" smtClean="0"/>
              <a:t>» </a:t>
            </a:r>
          </a:p>
          <a:p>
            <a:r>
              <a:rPr lang="ru-RU" sz="2900" dirty="0" smtClean="0"/>
              <a:t>Начинаем работу над темой с её анализа. Выделяем в теме </a:t>
            </a:r>
            <a:r>
              <a:rPr lang="ru-RU" sz="2900" b="1" dirty="0" smtClean="0"/>
              <a:t>ключевые слова, </a:t>
            </a:r>
            <a:r>
              <a:rPr lang="ru-RU" sz="2900" dirty="0" smtClean="0"/>
              <a:t>по которым в дальнейшем будем вести поиск. Главное в теме: </a:t>
            </a:r>
            <a:r>
              <a:rPr lang="ru-RU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b="1" dirty="0" smtClean="0">
                <a:solidFill>
                  <a:schemeClr val="accent4">
                    <a:lumMod val="75000"/>
                  </a:schemeClr>
                </a:solidFill>
              </a:rPr>
              <a:t>Ятрогенные</a:t>
            </a:r>
            <a:r>
              <a:rPr lang="ru-RU" sz="3400" dirty="0" smtClean="0">
                <a:solidFill>
                  <a:schemeClr val="accent4">
                    <a:lumMod val="75000"/>
                  </a:schemeClr>
                </a:solidFill>
              </a:rPr>
              <a:t> преступления </a:t>
            </a:r>
            <a:r>
              <a:rPr lang="ru-RU" dirty="0" smtClean="0"/>
              <a:t>(</a:t>
            </a:r>
            <a:r>
              <a:rPr lang="ru-RU" sz="2000" dirty="0" smtClean="0"/>
              <a:t>Ятрогенные </a:t>
            </a:r>
            <a:r>
              <a:rPr lang="ru-RU" sz="2000" dirty="0"/>
              <a:t>преступления включают в себя деяния медицинского работника, повлекшие по неосторожности смерть или тяжкий вред здоровью </a:t>
            </a:r>
            <a:r>
              <a:rPr lang="ru-RU" sz="2000" dirty="0" smtClean="0"/>
              <a:t>пациента</a:t>
            </a:r>
            <a:r>
              <a:rPr lang="ru-RU" b="1" dirty="0" smtClean="0"/>
              <a:t>). Синонимами данного понятия в юридической и медицинской  литературе являются термины</a:t>
            </a:r>
          </a:p>
          <a:p>
            <a:pPr marL="0" indent="0">
              <a:buNone/>
            </a:pPr>
            <a:r>
              <a:rPr lang="ru-RU" b="1" dirty="0" smtClean="0"/>
              <a:t>                                                                    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медицинская ошибка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                  медицинский деликт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                  врачебная ошибка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                  врачебная халатность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                  дефект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оказания медицинской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помощи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Стрелка вправо 3"/>
          <p:cNvSpPr/>
          <p:nvPr/>
        </p:nvSpPr>
        <p:spPr>
          <a:xfrm>
            <a:off x="3657601" y="4870965"/>
            <a:ext cx="409904" cy="33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25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Поиск информации к научной работе. Конкретный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пример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5627" y="2438400"/>
            <a:ext cx="10079421" cy="3683874"/>
          </a:xfrm>
        </p:spPr>
        <p:txBody>
          <a:bodyPr>
            <a:normAutofit/>
          </a:bodyPr>
          <a:lstStyle/>
          <a:p>
            <a:r>
              <a:rPr lang="ru-RU" dirty="0" smtClean="0"/>
              <a:t>Тема выпускной квалификационной работы : «</a:t>
            </a:r>
            <a:r>
              <a:rPr lang="ru-RU" b="1" dirty="0" smtClean="0"/>
              <a:t>Уголовная ответственность за ятрогенные преступления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Начинаем работу над темой с её анализа. Выделяем в теме </a:t>
            </a:r>
            <a:r>
              <a:rPr lang="ru-RU" b="1" dirty="0" smtClean="0"/>
              <a:t>ключевые слова, </a:t>
            </a:r>
            <a:r>
              <a:rPr lang="ru-RU" dirty="0" smtClean="0"/>
              <a:t>по которым в дальнейшем будем вести поиск. Главное в теме: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b="1" dirty="0" smtClean="0">
                <a:solidFill>
                  <a:schemeClr val="accent4">
                    <a:lumMod val="75000"/>
                  </a:schemeClr>
                </a:solidFill>
              </a:rPr>
              <a:t>Уголовная ответственность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          будет отражена  в разделе : «Ответственность </a:t>
            </a:r>
            <a:r>
              <a:rPr lang="ru-RU" sz="2800" dirty="0">
                <a:solidFill>
                  <a:schemeClr val="tx1"/>
                </a:solidFill>
              </a:rPr>
              <a:t>медицинских </a:t>
            </a:r>
            <a:r>
              <a:rPr lang="ru-RU" sz="2800" dirty="0" smtClean="0">
                <a:solidFill>
                  <a:schemeClr val="tx1"/>
                </a:solidFill>
              </a:rPr>
              <a:t>работников»</a:t>
            </a:r>
            <a:endParaRPr lang="ru-RU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Стрелка вправо 3"/>
          <p:cNvSpPr/>
          <p:nvPr/>
        </p:nvSpPr>
        <p:spPr>
          <a:xfrm>
            <a:off x="1734206" y="4976068"/>
            <a:ext cx="409904" cy="33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144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995" y="950601"/>
            <a:ext cx="9601196" cy="130386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Поиск по конкретным ресурсам.</a:t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Справочно-правовая система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КонсультантПлюс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Юридические темы,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 первую оч</a:t>
            </a:r>
            <a:r>
              <a:rPr lang="ru-RU" dirty="0" smtClean="0"/>
              <a:t>ередь, должны опираться на </a:t>
            </a:r>
            <a:r>
              <a:rPr lang="ru-RU" b="1" dirty="0" smtClean="0"/>
              <a:t>актуальные нормативные документы. </a:t>
            </a:r>
            <a:r>
              <a:rPr lang="ru-RU" dirty="0" smtClean="0"/>
              <a:t>СПС </a:t>
            </a:r>
            <a:r>
              <a:rPr lang="ru-RU" dirty="0" err="1" smtClean="0"/>
              <a:t>КонсультатПлюс</a:t>
            </a:r>
            <a:r>
              <a:rPr lang="ru-RU" dirty="0" smtClean="0"/>
              <a:t>, установленная в сети университета, обновляется ежедневно, отслеживает все изменения законодательства, содержит их комментарии.</a:t>
            </a:r>
          </a:p>
          <a:p>
            <a:r>
              <a:rPr lang="ru-RU" dirty="0" smtClean="0"/>
              <a:t>Проведем поиск по данной теме в СПС </a:t>
            </a:r>
            <a:r>
              <a:rPr lang="ru-RU" dirty="0" err="1" smtClean="0"/>
              <a:t>КонсультантПлюс</a:t>
            </a:r>
            <a:r>
              <a:rPr lang="ru-RU" dirty="0" smtClean="0"/>
              <a:t>. Как в любой электронной системе поиск идет по конкретным </a:t>
            </a:r>
            <a:r>
              <a:rPr lang="ru-RU" b="1" dirty="0" smtClean="0"/>
              <a:t>словоформам </a:t>
            </a:r>
            <a:r>
              <a:rPr lang="ru-RU" dirty="0" smtClean="0"/>
              <a:t>(ключевым словам).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186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499</TotalTime>
  <Words>1265</Words>
  <Application>Microsoft Office PowerPoint</Application>
  <PresentationFormat>Широкоэкранный</PresentationFormat>
  <Paragraphs>100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Garamond</vt:lpstr>
      <vt:lpstr>Wingdings</vt:lpstr>
      <vt:lpstr>Натуральные материалы</vt:lpstr>
      <vt:lpstr>Поиск и обработка информации   к выпускной квалификационной работе</vt:lpstr>
      <vt:lpstr>План занятия:</vt:lpstr>
      <vt:lpstr>Информация  - это</vt:lpstr>
      <vt:lpstr>Источники информации  доступные для студентов ТвГУ</vt:lpstr>
      <vt:lpstr>Как найти доступные для студентов ТвГУ электронные информационные ресурсы?</vt:lpstr>
      <vt:lpstr>Презентация PowerPoint</vt:lpstr>
      <vt:lpstr>Поиск информации к научной работе. Конкретный пример </vt:lpstr>
      <vt:lpstr>Поиск информации к научной работе. Конкретный пример </vt:lpstr>
      <vt:lpstr>Поиск по конкретным ресурсам. Справочно-правовая система КонсультантПлюс</vt:lpstr>
      <vt:lpstr>Презентация PowerPoint</vt:lpstr>
      <vt:lpstr>Поиск по конкретным ресурсам. Справочно-правовая система КонсультантПлюс</vt:lpstr>
      <vt:lpstr>Поиск по конкретным ресурсам.  ЭБС «Университетская Библиотека Онлайн»</vt:lpstr>
      <vt:lpstr>Поиск по конкретным ресурсам.  ZNANIUM.RU </vt:lpstr>
      <vt:lpstr>Поиск по конкретным ресурсам.  Образовательная платформа Юрайт</vt:lpstr>
      <vt:lpstr>Поиск по конкретным ресурсам.  Научная электронная библиотека eLIBRARY.RU </vt:lpstr>
      <vt:lpstr>Оформление результатов  поиска информации к научной работе.  Список литературы и ссылки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Поиск и обработка информации  к выпускной квалификационной работе</dc:title>
  <dc:creator>Станиславская Татьяна Борисовна</dc:creator>
  <cp:lastModifiedBy>Станиславская Татьяна Борисовна</cp:lastModifiedBy>
  <cp:revision>39</cp:revision>
  <dcterms:created xsi:type="dcterms:W3CDTF">2021-12-06T06:57:53Z</dcterms:created>
  <dcterms:modified xsi:type="dcterms:W3CDTF">2021-12-09T08:02:17Z</dcterms:modified>
</cp:coreProperties>
</file>