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258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19" r:id="rId21"/>
    <p:sldId id="306" r:id="rId22"/>
    <p:sldId id="307" r:id="rId23"/>
    <p:sldId id="279" r:id="rId24"/>
    <p:sldId id="308" r:id="rId25"/>
    <p:sldId id="310" r:id="rId26"/>
    <p:sldId id="309" r:id="rId27"/>
    <p:sldId id="273" r:id="rId28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льина Ольга Юрьевна" initials="ИОЮ" lastIdx="1" clrIdx="0">
    <p:extLst>
      <p:ext uri="{19B8F6BF-5375-455C-9EA6-DF929625EA0E}">
        <p15:presenceInfo xmlns:p15="http://schemas.microsoft.com/office/powerpoint/2012/main" userId="S-1-5-21-1197991064-3652849940-2672901792-367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DAD"/>
    <a:srgbClr val="D9D9D9"/>
    <a:srgbClr val="C4C4C4"/>
    <a:srgbClr val="E4E4E4"/>
    <a:srgbClr val="84A8A8"/>
    <a:srgbClr val="F5F5F5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87" d="100"/>
          <a:sy n="87" d="100"/>
        </p:scale>
        <p:origin x="57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E1ACF2-7EB6-45EE-AB04-B4A5027A0E0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D74590-94EA-4FDD-807F-B1826025A05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статей в научной периодике, индексируемой в системе цитирования </a:t>
          </a:r>
          <a:r>
            <a:rPr lang="ru-RU" sz="1400" b="1" dirty="0" err="1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Web</a:t>
          </a:r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err="1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of</a:t>
          </a:r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err="1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Science</a:t>
          </a:r>
          <a:endParaRPr lang="ru-RU" sz="14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EF2C99-D856-4763-87E4-C2241DA457FE}" type="parTrans" cxnId="{2A011809-8E5C-4439-911B-DDFD9BB153B5}">
      <dgm:prSet/>
      <dgm:spPr/>
      <dgm:t>
        <a:bodyPr/>
        <a:lstStyle/>
        <a:p>
          <a:endParaRPr lang="ru-RU"/>
        </a:p>
      </dgm:t>
    </dgm:pt>
    <dgm:pt modelId="{7E056FE0-B577-4F83-8D23-7254FF528016}" type="sibTrans" cxnId="{2A011809-8E5C-4439-911B-DDFD9BB153B5}">
      <dgm:prSet/>
      <dgm:spPr/>
      <dgm:t>
        <a:bodyPr/>
        <a:lstStyle/>
        <a:p>
          <a:endParaRPr lang="ru-RU"/>
        </a:p>
      </dgm:t>
    </dgm:pt>
    <dgm:pt modelId="{32560221-7A64-405F-A210-D5A8EA86B98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статей в научной периодике, индексируемой в системе цитирования </a:t>
          </a:r>
          <a:r>
            <a:rPr lang="ru-RU" sz="1400" b="1" dirty="0" err="1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Scopus</a:t>
          </a:r>
          <a:endParaRPr lang="ru-RU" sz="14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6DDC6B-EE92-4957-90C7-FC2285808B6C}" type="parTrans" cxnId="{45FB5D4B-672D-4A55-A3AB-1E4D2DD4197F}">
      <dgm:prSet/>
      <dgm:spPr/>
      <dgm:t>
        <a:bodyPr/>
        <a:lstStyle/>
        <a:p>
          <a:endParaRPr lang="ru-RU"/>
        </a:p>
      </dgm:t>
    </dgm:pt>
    <dgm:pt modelId="{2C2B4F77-E67D-477A-8E5D-2084B2088E90}" type="sibTrans" cxnId="{45FB5D4B-672D-4A55-A3AB-1E4D2DD4197F}">
      <dgm:prSet/>
      <dgm:spPr/>
      <dgm:t>
        <a:bodyPr/>
        <a:lstStyle/>
        <a:p>
          <a:endParaRPr lang="ru-RU"/>
        </a:p>
      </dgm:t>
    </dgm:pt>
    <dgm:pt modelId="{D1DADB4B-6FA8-4CE6-A006-F8A99A95094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публикаций в РИНЦ</a:t>
          </a:r>
          <a:endParaRPr lang="ru-RU" sz="14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B66FDA-C4E2-433E-99FD-7624DF41CF68}" type="parTrans" cxnId="{6E2B48BB-B3CB-4193-BA06-A5B06DF0210B}">
      <dgm:prSet/>
      <dgm:spPr/>
      <dgm:t>
        <a:bodyPr/>
        <a:lstStyle/>
        <a:p>
          <a:endParaRPr lang="ru-RU"/>
        </a:p>
      </dgm:t>
    </dgm:pt>
    <dgm:pt modelId="{7CC7E34B-9720-4519-ABF0-4FC703FE3966}" type="sibTrans" cxnId="{6E2B48BB-B3CB-4193-BA06-A5B06DF0210B}">
      <dgm:prSet/>
      <dgm:spPr/>
      <dgm:t>
        <a:bodyPr/>
        <a:lstStyle/>
        <a:p>
          <a:endParaRPr lang="ru-RU"/>
        </a:p>
      </dgm:t>
    </dgm:pt>
    <dgm:pt modelId="{7B1CEEA4-AAC4-4A22-A54C-A7127169D952}">
      <dgm:prSet custT="1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r"/>
          <a:r>
            <a:rPr lang="ru-RU" sz="16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ACBA7-40CD-47C8-971B-368A670B9B79}" type="parTrans" cxnId="{4F9ECBAA-7A38-4AB9-B668-2E8632A17459}">
      <dgm:prSet/>
      <dgm:spPr/>
      <dgm:t>
        <a:bodyPr/>
        <a:lstStyle/>
        <a:p>
          <a:endParaRPr lang="ru-RU"/>
        </a:p>
      </dgm:t>
    </dgm:pt>
    <dgm:pt modelId="{186EADF1-2C9E-4848-8E58-142A967808A9}" type="sibTrans" cxnId="{4F9ECBAA-7A38-4AB9-B668-2E8632A17459}">
      <dgm:prSet/>
      <dgm:spPr/>
      <dgm:t>
        <a:bodyPr/>
        <a:lstStyle/>
        <a:p>
          <a:endParaRPr lang="ru-RU"/>
        </a:p>
      </dgm:t>
    </dgm:pt>
    <dgm:pt modelId="{50FA24FC-F152-489A-8648-3F531E8B97DD}">
      <dgm:prSet custT="1"/>
      <dgm:spPr>
        <a:ln>
          <a:solidFill>
            <a:srgbClr val="002060"/>
          </a:solidFill>
        </a:ln>
      </dgm:spPr>
      <dgm:t>
        <a:bodyPr/>
        <a:lstStyle/>
        <a:p>
          <a:pPr algn="r"/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567217-5B3A-4B3C-909F-43555BE6B728}" type="parTrans" cxnId="{A05102DD-CAF7-43ED-91D6-E9C721F9F212}">
      <dgm:prSet/>
      <dgm:spPr/>
      <dgm:t>
        <a:bodyPr/>
        <a:lstStyle/>
        <a:p>
          <a:endParaRPr lang="ru-RU"/>
        </a:p>
      </dgm:t>
    </dgm:pt>
    <dgm:pt modelId="{F1034429-94E0-4748-A870-138C1ACED48A}" type="sibTrans" cxnId="{A05102DD-CAF7-43ED-91D6-E9C721F9F212}">
      <dgm:prSet/>
      <dgm:spPr/>
      <dgm:t>
        <a:bodyPr/>
        <a:lstStyle/>
        <a:p>
          <a:endParaRPr lang="ru-RU"/>
        </a:p>
      </dgm:t>
    </dgm:pt>
    <dgm:pt modelId="{CC1B44EC-8BE1-49BB-8E8D-852ECA82DF97}">
      <dgm:prSet custT="1"/>
      <dgm:spPr>
        <a:solidFill>
          <a:schemeClr val="bg1">
            <a:alpha val="9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r"/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</a:t>
          </a:r>
          <a:endParaRPr lang="ru-RU" sz="16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465FE-C2DA-4121-B3DD-73D89C4C58EE}" type="parTrans" cxnId="{DE2A22B4-6F2C-443F-BD44-DA0D0EE3DEF6}">
      <dgm:prSet/>
      <dgm:spPr/>
      <dgm:t>
        <a:bodyPr/>
        <a:lstStyle/>
        <a:p>
          <a:endParaRPr lang="ru-RU"/>
        </a:p>
      </dgm:t>
    </dgm:pt>
    <dgm:pt modelId="{ED031EAC-DE1C-4B01-B0AF-036F127CE455}" type="sibTrans" cxnId="{DE2A22B4-6F2C-443F-BD44-DA0D0EE3DEF6}">
      <dgm:prSet/>
      <dgm:spPr/>
      <dgm:t>
        <a:bodyPr/>
        <a:lstStyle/>
        <a:p>
          <a:endParaRPr lang="ru-RU"/>
        </a:p>
      </dgm:t>
    </dgm:pt>
    <dgm:pt modelId="{CB620484-3A10-4E68-8C1A-72B60665DBA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публикаций в ВАК</a:t>
          </a:r>
          <a:endParaRPr lang="ru-RU" sz="1400" b="1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2C3F55-83E0-4584-9DA8-F9E4BAB0C7C0}" type="parTrans" cxnId="{D7F149EF-8E51-459E-973B-0E4517E2B439}">
      <dgm:prSet/>
      <dgm:spPr/>
      <dgm:t>
        <a:bodyPr/>
        <a:lstStyle/>
        <a:p>
          <a:endParaRPr lang="ru-RU"/>
        </a:p>
      </dgm:t>
    </dgm:pt>
    <dgm:pt modelId="{DDED3AD8-2C61-4E1E-929D-5997DB4FEEA3}" type="sibTrans" cxnId="{D7F149EF-8E51-459E-973B-0E4517E2B439}">
      <dgm:prSet/>
      <dgm:spPr/>
      <dgm:t>
        <a:bodyPr/>
        <a:lstStyle/>
        <a:p>
          <a:endParaRPr lang="ru-RU"/>
        </a:p>
      </dgm:t>
    </dgm:pt>
    <dgm:pt modelId="{0C5B795E-FEFB-4BBA-B201-45690D75D841}">
      <dgm:prSet custT="1"/>
      <dgm:spPr>
        <a:ln>
          <a:solidFill>
            <a:srgbClr val="002060"/>
          </a:solidFill>
        </a:ln>
      </dgm:spPr>
      <dgm:t>
        <a:bodyPr/>
        <a:lstStyle/>
        <a:p>
          <a:pPr algn="r"/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</a:t>
          </a:r>
          <a:endParaRPr lang="ru-RU" sz="16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22AFEE-D5EB-46F4-A39C-2847BE6A3F6F}" type="parTrans" cxnId="{C1D3859A-7498-49CC-AC0C-CF2649D3FE58}">
      <dgm:prSet/>
      <dgm:spPr/>
      <dgm:t>
        <a:bodyPr/>
        <a:lstStyle/>
        <a:p>
          <a:endParaRPr lang="ru-RU"/>
        </a:p>
      </dgm:t>
    </dgm:pt>
    <dgm:pt modelId="{DE4711C7-5854-44DE-BF0A-2882EF560B79}" type="sibTrans" cxnId="{C1D3859A-7498-49CC-AC0C-CF2649D3FE58}">
      <dgm:prSet/>
      <dgm:spPr/>
      <dgm:t>
        <a:bodyPr/>
        <a:lstStyle/>
        <a:p>
          <a:endParaRPr lang="ru-RU"/>
        </a:p>
      </dgm:t>
    </dgm:pt>
    <dgm:pt modelId="{5B8B987C-629B-4544-B5D6-FD439AD404EE}" type="pres">
      <dgm:prSet presAssocID="{EBE1ACF2-7EB6-45EE-AB04-B4A5027A0E0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6ADA2D-81B4-4CF7-9027-605FB72A2812}" type="pres">
      <dgm:prSet presAssocID="{A1D74590-94EA-4FDD-807F-B1826025A051}" presName="parentLin" presStyleCnt="0"/>
      <dgm:spPr/>
    </dgm:pt>
    <dgm:pt modelId="{FEBE8298-8959-47A7-9608-39546B7BFE6C}" type="pres">
      <dgm:prSet presAssocID="{A1D74590-94EA-4FDD-807F-B1826025A05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756B95A-EA4A-4549-86EB-0D9C0E08301B}" type="pres">
      <dgm:prSet presAssocID="{A1D74590-94EA-4FDD-807F-B1826025A051}" presName="parentText" presStyleLbl="node1" presStyleIdx="0" presStyleCnt="4" custScaleX="110373" custScaleY="245524" custLinFactNeighborX="-97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4D748B-DBF7-4E2B-BFD5-F4D2C9540C27}" type="pres">
      <dgm:prSet presAssocID="{A1D74590-94EA-4FDD-807F-B1826025A051}" presName="negativeSpace" presStyleCnt="0"/>
      <dgm:spPr/>
    </dgm:pt>
    <dgm:pt modelId="{87865D14-B900-4368-94AF-6B406EB44AE7}" type="pres">
      <dgm:prSet presAssocID="{A1D74590-94EA-4FDD-807F-B1826025A051}" presName="childText" presStyleLbl="conFgAcc1" presStyleIdx="0" presStyleCnt="4" custLinFactNeighborY="-60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E7052-5BAE-4868-A0CA-6CB73ADA3AE2}" type="pres">
      <dgm:prSet presAssocID="{7E056FE0-B577-4F83-8D23-7254FF528016}" presName="spaceBetweenRectangles" presStyleCnt="0"/>
      <dgm:spPr/>
    </dgm:pt>
    <dgm:pt modelId="{7501141A-1EE5-4351-A267-53DA8EB033F6}" type="pres">
      <dgm:prSet presAssocID="{32560221-7A64-405F-A210-D5A8EA86B98E}" presName="parentLin" presStyleCnt="0"/>
      <dgm:spPr/>
    </dgm:pt>
    <dgm:pt modelId="{FE18E5FA-CC0A-4434-BFDB-A7C3E471E84F}" type="pres">
      <dgm:prSet presAssocID="{32560221-7A64-405F-A210-D5A8EA86B98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F9241CF-FA17-490C-80B6-E92B8561A16E}" type="pres">
      <dgm:prSet presAssocID="{32560221-7A64-405F-A210-D5A8EA86B98E}" presName="parentText" presStyleLbl="node1" presStyleIdx="1" presStyleCnt="4" custScaleX="111255" custScaleY="192925" custLinFactNeighborX="-8318" custLinFactNeighborY="108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6143F4-C41D-43DE-9ACE-D48B3F329C65}" type="pres">
      <dgm:prSet presAssocID="{32560221-7A64-405F-A210-D5A8EA86B98E}" presName="negativeSpace" presStyleCnt="0"/>
      <dgm:spPr/>
    </dgm:pt>
    <dgm:pt modelId="{DBFA9CD2-03F5-4C7C-97C5-4990F94BC825}" type="pres">
      <dgm:prSet presAssocID="{32560221-7A64-405F-A210-D5A8EA86B98E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D1DA9-C99F-42F7-89BC-5A925A30383B}" type="pres">
      <dgm:prSet presAssocID="{2C2B4F77-E67D-477A-8E5D-2084B2088E90}" presName="spaceBetweenRectangles" presStyleCnt="0"/>
      <dgm:spPr/>
    </dgm:pt>
    <dgm:pt modelId="{7648F070-2A9B-417C-AD9D-B0DA84B24B89}" type="pres">
      <dgm:prSet presAssocID="{D1DADB4B-6FA8-4CE6-A006-F8A99A950944}" presName="parentLin" presStyleCnt="0"/>
      <dgm:spPr/>
    </dgm:pt>
    <dgm:pt modelId="{B68BDE1D-B8FD-4C93-A6ED-6660FB576803}" type="pres">
      <dgm:prSet presAssocID="{D1DADB4B-6FA8-4CE6-A006-F8A99A95094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5D50882-DA70-4252-B5F8-2E5E56078B2C}" type="pres">
      <dgm:prSet presAssocID="{D1DADB4B-6FA8-4CE6-A006-F8A99A950944}" presName="parentText" presStyleLbl="node1" presStyleIdx="2" presStyleCnt="4" custScaleX="108504" custScaleY="1455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3E5AA-BD69-4CAD-AC77-0A8A96F2A1DF}" type="pres">
      <dgm:prSet presAssocID="{D1DADB4B-6FA8-4CE6-A006-F8A99A950944}" presName="negativeSpace" presStyleCnt="0"/>
      <dgm:spPr/>
    </dgm:pt>
    <dgm:pt modelId="{FD1C5789-29FC-4745-9E43-10AE0F049256}" type="pres">
      <dgm:prSet presAssocID="{D1DADB4B-6FA8-4CE6-A006-F8A99A950944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6F8D6-5470-4DAC-AA66-CF9396F3570C}" type="pres">
      <dgm:prSet presAssocID="{7CC7E34B-9720-4519-ABF0-4FC703FE3966}" presName="spaceBetweenRectangles" presStyleCnt="0"/>
      <dgm:spPr/>
    </dgm:pt>
    <dgm:pt modelId="{DF35AABA-A48D-4B6C-9E1F-B17A9E83AB85}" type="pres">
      <dgm:prSet presAssocID="{CB620484-3A10-4E68-8C1A-72B60665DBA7}" presName="parentLin" presStyleCnt="0"/>
      <dgm:spPr/>
    </dgm:pt>
    <dgm:pt modelId="{5DB8CFED-F9DF-45B6-BC9B-5DD1D38541B5}" type="pres">
      <dgm:prSet presAssocID="{CB620484-3A10-4E68-8C1A-72B60665DBA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C25A470-618E-42A9-BC52-55BB5F7A4E3D}" type="pres">
      <dgm:prSet presAssocID="{CB620484-3A10-4E68-8C1A-72B60665DBA7}" presName="parentText" presStyleLbl="node1" presStyleIdx="3" presStyleCnt="4" custScaleX="107648" custScaleY="141220" custLinFactNeighborX="13225" custLinFactNeighborY="-28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E5EFB-C658-4C9B-ABF0-B10B3FA6DE78}" type="pres">
      <dgm:prSet presAssocID="{CB620484-3A10-4E68-8C1A-72B60665DBA7}" presName="negativeSpace" presStyleCnt="0"/>
      <dgm:spPr/>
    </dgm:pt>
    <dgm:pt modelId="{F3073369-096E-4026-95A0-D71C3F586181}" type="pres">
      <dgm:prSet presAssocID="{CB620484-3A10-4E68-8C1A-72B60665DBA7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011809-8E5C-4439-911B-DDFD9BB153B5}" srcId="{EBE1ACF2-7EB6-45EE-AB04-B4A5027A0E0C}" destId="{A1D74590-94EA-4FDD-807F-B1826025A051}" srcOrd="0" destOrd="0" parTransId="{43EF2C99-D856-4763-87E4-C2241DA457FE}" sibTransId="{7E056FE0-B577-4F83-8D23-7254FF528016}"/>
    <dgm:cxn modelId="{522EA323-0B31-480D-B581-0A8E79875A13}" type="presOf" srcId="{CC1B44EC-8BE1-49BB-8E8D-852ECA82DF97}" destId="{FD1C5789-29FC-4745-9E43-10AE0F049256}" srcOrd="0" destOrd="0" presId="urn:microsoft.com/office/officeart/2005/8/layout/list1"/>
    <dgm:cxn modelId="{DE2A22B4-6F2C-443F-BD44-DA0D0EE3DEF6}" srcId="{D1DADB4B-6FA8-4CE6-A006-F8A99A950944}" destId="{CC1B44EC-8BE1-49BB-8E8D-852ECA82DF97}" srcOrd="0" destOrd="0" parTransId="{071465FE-C2DA-4121-B3DD-73D89C4C58EE}" sibTransId="{ED031EAC-DE1C-4B01-B0AF-036F127CE455}"/>
    <dgm:cxn modelId="{4F6D3781-F2F2-4C4E-A762-79518C72BECC}" type="presOf" srcId="{A1D74590-94EA-4FDD-807F-B1826025A051}" destId="{4756B95A-EA4A-4549-86EB-0D9C0E08301B}" srcOrd="1" destOrd="0" presId="urn:microsoft.com/office/officeart/2005/8/layout/list1"/>
    <dgm:cxn modelId="{5B0F309F-4BF2-49EE-825A-600704F67FFA}" type="presOf" srcId="{D1DADB4B-6FA8-4CE6-A006-F8A99A950944}" destId="{B68BDE1D-B8FD-4C93-A6ED-6660FB576803}" srcOrd="0" destOrd="0" presId="urn:microsoft.com/office/officeart/2005/8/layout/list1"/>
    <dgm:cxn modelId="{C1D3859A-7498-49CC-AC0C-CF2649D3FE58}" srcId="{CB620484-3A10-4E68-8C1A-72B60665DBA7}" destId="{0C5B795E-FEFB-4BBA-B201-45690D75D841}" srcOrd="0" destOrd="0" parTransId="{9C22AFEE-D5EB-46F4-A39C-2847BE6A3F6F}" sibTransId="{DE4711C7-5854-44DE-BF0A-2882EF560B79}"/>
    <dgm:cxn modelId="{45FB5D4B-672D-4A55-A3AB-1E4D2DD4197F}" srcId="{EBE1ACF2-7EB6-45EE-AB04-B4A5027A0E0C}" destId="{32560221-7A64-405F-A210-D5A8EA86B98E}" srcOrd="1" destOrd="0" parTransId="{766DDC6B-EE92-4957-90C7-FC2285808B6C}" sibTransId="{2C2B4F77-E67D-477A-8E5D-2084B2088E90}"/>
    <dgm:cxn modelId="{600F343B-6AC3-4B58-A4FB-90109C2FF0C0}" type="presOf" srcId="{0C5B795E-FEFB-4BBA-B201-45690D75D841}" destId="{F3073369-096E-4026-95A0-D71C3F586181}" srcOrd="0" destOrd="0" presId="urn:microsoft.com/office/officeart/2005/8/layout/list1"/>
    <dgm:cxn modelId="{D7F149EF-8E51-459E-973B-0E4517E2B439}" srcId="{EBE1ACF2-7EB6-45EE-AB04-B4A5027A0E0C}" destId="{CB620484-3A10-4E68-8C1A-72B60665DBA7}" srcOrd="3" destOrd="0" parTransId="{B72C3F55-83E0-4584-9DA8-F9E4BAB0C7C0}" sibTransId="{DDED3AD8-2C61-4E1E-929D-5997DB4FEEA3}"/>
    <dgm:cxn modelId="{4F597130-3F55-41E7-B4B7-918A707244A0}" type="presOf" srcId="{32560221-7A64-405F-A210-D5A8EA86B98E}" destId="{FE18E5FA-CC0A-4434-BFDB-A7C3E471E84F}" srcOrd="0" destOrd="0" presId="urn:microsoft.com/office/officeart/2005/8/layout/list1"/>
    <dgm:cxn modelId="{A05102DD-CAF7-43ED-91D6-E9C721F9F212}" srcId="{32560221-7A64-405F-A210-D5A8EA86B98E}" destId="{50FA24FC-F152-489A-8648-3F531E8B97DD}" srcOrd="0" destOrd="0" parTransId="{65567217-5B3A-4B3C-909F-43555BE6B728}" sibTransId="{F1034429-94E0-4748-A870-138C1ACED48A}"/>
    <dgm:cxn modelId="{3D6F5993-BEEF-4F11-A1C5-0033CC69B7E3}" type="presOf" srcId="{32560221-7A64-405F-A210-D5A8EA86B98E}" destId="{3F9241CF-FA17-490C-80B6-E92B8561A16E}" srcOrd="1" destOrd="0" presId="urn:microsoft.com/office/officeart/2005/8/layout/list1"/>
    <dgm:cxn modelId="{2CDF8602-8DF8-480D-A269-3BF850BF6A19}" type="presOf" srcId="{EBE1ACF2-7EB6-45EE-AB04-B4A5027A0E0C}" destId="{5B8B987C-629B-4544-B5D6-FD439AD404EE}" srcOrd="0" destOrd="0" presId="urn:microsoft.com/office/officeart/2005/8/layout/list1"/>
    <dgm:cxn modelId="{4F9ECBAA-7A38-4AB9-B668-2E8632A17459}" srcId="{A1D74590-94EA-4FDD-807F-B1826025A051}" destId="{7B1CEEA4-AAC4-4A22-A54C-A7127169D952}" srcOrd="0" destOrd="0" parTransId="{A86ACBA7-40CD-47C8-971B-368A670B9B79}" sibTransId="{186EADF1-2C9E-4848-8E58-142A967808A9}"/>
    <dgm:cxn modelId="{F5C1B109-54C1-40D8-B6D3-DE10C329B830}" type="presOf" srcId="{CB620484-3A10-4E68-8C1A-72B60665DBA7}" destId="{2C25A470-618E-42A9-BC52-55BB5F7A4E3D}" srcOrd="1" destOrd="0" presId="urn:microsoft.com/office/officeart/2005/8/layout/list1"/>
    <dgm:cxn modelId="{0FE2C07D-DA14-46D5-94BC-6B7680CADACA}" type="presOf" srcId="{D1DADB4B-6FA8-4CE6-A006-F8A99A950944}" destId="{45D50882-DA70-4252-B5F8-2E5E56078B2C}" srcOrd="1" destOrd="0" presId="urn:microsoft.com/office/officeart/2005/8/layout/list1"/>
    <dgm:cxn modelId="{F977FEB8-DD26-4FEB-9BF2-DF565CADD9E9}" type="presOf" srcId="{50FA24FC-F152-489A-8648-3F531E8B97DD}" destId="{DBFA9CD2-03F5-4C7C-97C5-4990F94BC825}" srcOrd="0" destOrd="0" presId="urn:microsoft.com/office/officeart/2005/8/layout/list1"/>
    <dgm:cxn modelId="{4E6BCC95-C538-45B4-A386-8D6054FD95E3}" type="presOf" srcId="{CB620484-3A10-4E68-8C1A-72B60665DBA7}" destId="{5DB8CFED-F9DF-45B6-BC9B-5DD1D38541B5}" srcOrd="0" destOrd="0" presId="urn:microsoft.com/office/officeart/2005/8/layout/list1"/>
    <dgm:cxn modelId="{BACA95E3-50F1-49A9-B54C-0DD7ADFCF051}" type="presOf" srcId="{7B1CEEA4-AAC4-4A22-A54C-A7127169D952}" destId="{87865D14-B900-4368-94AF-6B406EB44AE7}" srcOrd="0" destOrd="0" presId="urn:microsoft.com/office/officeart/2005/8/layout/list1"/>
    <dgm:cxn modelId="{6E2B48BB-B3CB-4193-BA06-A5B06DF0210B}" srcId="{EBE1ACF2-7EB6-45EE-AB04-B4A5027A0E0C}" destId="{D1DADB4B-6FA8-4CE6-A006-F8A99A950944}" srcOrd="2" destOrd="0" parTransId="{F8B66FDA-C4E2-433E-99FD-7624DF41CF68}" sibTransId="{7CC7E34B-9720-4519-ABF0-4FC703FE3966}"/>
    <dgm:cxn modelId="{5224FB68-860C-4136-872D-53147D31E972}" type="presOf" srcId="{A1D74590-94EA-4FDD-807F-B1826025A051}" destId="{FEBE8298-8959-47A7-9608-39546B7BFE6C}" srcOrd="0" destOrd="0" presId="urn:microsoft.com/office/officeart/2005/8/layout/list1"/>
    <dgm:cxn modelId="{C5F4E9D3-A748-4A46-8CB4-A1256F976ABB}" type="presParOf" srcId="{5B8B987C-629B-4544-B5D6-FD439AD404EE}" destId="{3C6ADA2D-81B4-4CF7-9027-605FB72A2812}" srcOrd="0" destOrd="0" presId="urn:microsoft.com/office/officeart/2005/8/layout/list1"/>
    <dgm:cxn modelId="{7D478AF5-3426-4EF7-92AE-6E5CCE540D68}" type="presParOf" srcId="{3C6ADA2D-81B4-4CF7-9027-605FB72A2812}" destId="{FEBE8298-8959-47A7-9608-39546B7BFE6C}" srcOrd="0" destOrd="0" presId="urn:microsoft.com/office/officeart/2005/8/layout/list1"/>
    <dgm:cxn modelId="{CF98BEDC-5F04-43BE-AC84-AA6DF169D42D}" type="presParOf" srcId="{3C6ADA2D-81B4-4CF7-9027-605FB72A2812}" destId="{4756B95A-EA4A-4549-86EB-0D9C0E08301B}" srcOrd="1" destOrd="0" presId="urn:microsoft.com/office/officeart/2005/8/layout/list1"/>
    <dgm:cxn modelId="{6477E812-F766-497C-87C6-C097ECBD76D5}" type="presParOf" srcId="{5B8B987C-629B-4544-B5D6-FD439AD404EE}" destId="{084D748B-DBF7-4E2B-BFD5-F4D2C9540C27}" srcOrd="1" destOrd="0" presId="urn:microsoft.com/office/officeart/2005/8/layout/list1"/>
    <dgm:cxn modelId="{1C58987D-A489-4CBC-BFF9-023E53F63970}" type="presParOf" srcId="{5B8B987C-629B-4544-B5D6-FD439AD404EE}" destId="{87865D14-B900-4368-94AF-6B406EB44AE7}" srcOrd="2" destOrd="0" presId="urn:microsoft.com/office/officeart/2005/8/layout/list1"/>
    <dgm:cxn modelId="{9FFAE22C-EF0C-4195-BBA6-96A2AC26FDCC}" type="presParOf" srcId="{5B8B987C-629B-4544-B5D6-FD439AD404EE}" destId="{E73E7052-5BAE-4868-A0CA-6CB73ADA3AE2}" srcOrd="3" destOrd="0" presId="urn:microsoft.com/office/officeart/2005/8/layout/list1"/>
    <dgm:cxn modelId="{93E12F18-439B-464C-A793-CE17A65AB6A6}" type="presParOf" srcId="{5B8B987C-629B-4544-B5D6-FD439AD404EE}" destId="{7501141A-1EE5-4351-A267-53DA8EB033F6}" srcOrd="4" destOrd="0" presId="urn:microsoft.com/office/officeart/2005/8/layout/list1"/>
    <dgm:cxn modelId="{8756D62F-E79C-40A3-B5B5-8BA3B73CD45F}" type="presParOf" srcId="{7501141A-1EE5-4351-A267-53DA8EB033F6}" destId="{FE18E5FA-CC0A-4434-BFDB-A7C3E471E84F}" srcOrd="0" destOrd="0" presId="urn:microsoft.com/office/officeart/2005/8/layout/list1"/>
    <dgm:cxn modelId="{57D130DE-7834-483B-A534-891A75D7A5F8}" type="presParOf" srcId="{7501141A-1EE5-4351-A267-53DA8EB033F6}" destId="{3F9241CF-FA17-490C-80B6-E92B8561A16E}" srcOrd="1" destOrd="0" presId="urn:microsoft.com/office/officeart/2005/8/layout/list1"/>
    <dgm:cxn modelId="{95345185-8D93-4D44-8B3A-1BDB43222C4B}" type="presParOf" srcId="{5B8B987C-629B-4544-B5D6-FD439AD404EE}" destId="{DF6143F4-C41D-43DE-9ACE-D48B3F329C65}" srcOrd="5" destOrd="0" presId="urn:microsoft.com/office/officeart/2005/8/layout/list1"/>
    <dgm:cxn modelId="{603EB18A-32E6-4551-96CB-6B14196D6497}" type="presParOf" srcId="{5B8B987C-629B-4544-B5D6-FD439AD404EE}" destId="{DBFA9CD2-03F5-4C7C-97C5-4990F94BC825}" srcOrd="6" destOrd="0" presId="urn:microsoft.com/office/officeart/2005/8/layout/list1"/>
    <dgm:cxn modelId="{F99DE411-9794-46D5-AE1E-3DA64EFF9B54}" type="presParOf" srcId="{5B8B987C-629B-4544-B5D6-FD439AD404EE}" destId="{138D1DA9-C99F-42F7-89BC-5A925A30383B}" srcOrd="7" destOrd="0" presId="urn:microsoft.com/office/officeart/2005/8/layout/list1"/>
    <dgm:cxn modelId="{DCF29970-C41E-4980-98E0-62EFF2B2BE9E}" type="presParOf" srcId="{5B8B987C-629B-4544-B5D6-FD439AD404EE}" destId="{7648F070-2A9B-417C-AD9D-B0DA84B24B89}" srcOrd="8" destOrd="0" presId="urn:microsoft.com/office/officeart/2005/8/layout/list1"/>
    <dgm:cxn modelId="{573FE7B2-6FDD-44EE-A4C4-A8BF680FD186}" type="presParOf" srcId="{7648F070-2A9B-417C-AD9D-B0DA84B24B89}" destId="{B68BDE1D-B8FD-4C93-A6ED-6660FB576803}" srcOrd="0" destOrd="0" presId="urn:microsoft.com/office/officeart/2005/8/layout/list1"/>
    <dgm:cxn modelId="{E28F603F-83E6-46FE-9A8F-9008C76D5743}" type="presParOf" srcId="{7648F070-2A9B-417C-AD9D-B0DA84B24B89}" destId="{45D50882-DA70-4252-B5F8-2E5E56078B2C}" srcOrd="1" destOrd="0" presId="urn:microsoft.com/office/officeart/2005/8/layout/list1"/>
    <dgm:cxn modelId="{E94A2AC4-926D-464E-9A60-44831FD3A232}" type="presParOf" srcId="{5B8B987C-629B-4544-B5D6-FD439AD404EE}" destId="{D5D3E5AA-BD69-4CAD-AC77-0A8A96F2A1DF}" srcOrd="9" destOrd="0" presId="urn:microsoft.com/office/officeart/2005/8/layout/list1"/>
    <dgm:cxn modelId="{4C900C37-3928-422B-9036-D6DC20321EA3}" type="presParOf" srcId="{5B8B987C-629B-4544-B5D6-FD439AD404EE}" destId="{FD1C5789-29FC-4745-9E43-10AE0F049256}" srcOrd="10" destOrd="0" presId="urn:microsoft.com/office/officeart/2005/8/layout/list1"/>
    <dgm:cxn modelId="{D0CA1CAC-F656-445D-AC97-3AA77F2B386A}" type="presParOf" srcId="{5B8B987C-629B-4544-B5D6-FD439AD404EE}" destId="{8916F8D6-5470-4DAC-AA66-CF9396F3570C}" srcOrd="11" destOrd="0" presId="urn:microsoft.com/office/officeart/2005/8/layout/list1"/>
    <dgm:cxn modelId="{CD8B4B4E-2822-4575-BE82-5964E13C7F33}" type="presParOf" srcId="{5B8B987C-629B-4544-B5D6-FD439AD404EE}" destId="{DF35AABA-A48D-4B6C-9E1F-B17A9E83AB85}" srcOrd="12" destOrd="0" presId="urn:microsoft.com/office/officeart/2005/8/layout/list1"/>
    <dgm:cxn modelId="{66E5811D-1673-4867-9719-E691F5C4C439}" type="presParOf" srcId="{DF35AABA-A48D-4B6C-9E1F-B17A9E83AB85}" destId="{5DB8CFED-F9DF-45B6-BC9B-5DD1D38541B5}" srcOrd="0" destOrd="0" presId="urn:microsoft.com/office/officeart/2005/8/layout/list1"/>
    <dgm:cxn modelId="{9626DF43-B022-42CC-B6FA-ACAAC0B1BD9C}" type="presParOf" srcId="{DF35AABA-A48D-4B6C-9E1F-B17A9E83AB85}" destId="{2C25A470-618E-42A9-BC52-55BB5F7A4E3D}" srcOrd="1" destOrd="0" presId="urn:microsoft.com/office/officeart/2005/8/layout/list1"/>
    <dgm:cxn modelId="{CFEA7B0F-D765-452E-AAD7-FC5F27FD697F}" type="presParOf" srcId="{5B8B987C-629B-4544-B5D6-FD439AD404EE}" destId="{DB3E5EFB-C658-4C9B-ABF0-B10B3FA6DE78}" srcOrd="13" destOrd="0" presId="urn:microsoft.com/office/officeart/2005/8/layout/list1"/>
    <dgm:cxn modelId="{06058917-2029-4A79-A601-6C56237F3DF6}" type="presParOf" srcId="{5B8B987C-629B-4544-B5D6-FD439AD404EE}" destId="{F3073369-096E-4026-95A0-D71C3F58618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65D14-B900-4368-94AF-6B406EB44AE7}">
      <dsp:nvSpPr>
        <dsp:cNvPr id="0" name=""/>
        <dsp:cNvSpPr/>
      </dsp:nvSpPr>
      <dsp:spPr>
        <a:xfrm>
          <a:off x="0" y="548404"/>
          <a:ext cx="5430981" cy="491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505" tIns="166624" rIns="421505" bIns="113792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48404"/>
        <a:ext cx="5430981" cy="491399"/>
      </dsp:txXfrm>
    </dsp:sp>
    <dsp:sp modelId="{4756B95A-EA4A-4549-86EB-0D9C0E08301B}">
      <dsp:nvSpPr>
        <dsp:cNvPr id="0" name=""/>
        <dsp:cNvSpPr/>
      </dsp:nvSpPr>
      <dsp:spPr>
        <a:xfrm>
          <a:off x="244725" y="112576"/>
          <a:ext cx="4191938" cy="579829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3695" tIns="0" rIns="143695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статей в научной периодике, индексируемой в системе цитирования </a:t>
          </a:r>
          <a:r>
            <a:rPr lang="ru-RU" sz="1400" b="1" kern="1200" dirty="0" err="1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Web</a:t>
          </a: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err="1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of</a:t>
          </a: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err="1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Science</a:t>
          </a:r>
          <a:endParaRPr lang="ru-RU" sz="14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030" y="140881"/>
        <a:ext cx="4135328" cy="523219"/>
      </dsp:txXfrm>
    </dsp:sp>
    <dsp:sp modelId="{DBFA9CD2-03F5-4C7C-97C5-4990F94BC825}">
      <dsp:nvSpPr>
        <dsp:cNvPr id="0" name=""/>
        <dsp:cNvSpPr/>
      </dsp:nvSpPr>
      <dsp:spPr>
        <a:xfrm>
          <a:off x="0" y="1446458"/>
          <a:ext cx="5430981" cy="491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505" tIns="166624" rIns="421505" bIns="113792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46458"/>
        <a:ext cx="5430981" cy="491399"/>
      </dsp:txXfrm>
    </dsp:sp>
    <dsp:sp modelId="{3F9241CF-FA17-490C-80B6-E92B8561A16E}">
      <dsp:nvSpPr>
        <dsp:cNvPr id="0" name=""/>
        <dsp:cNvSpPr/>
      </dsp:nvSpPr>
      <dsp:spPr>
        <a:xfrm>
          <a:off x="248718" y="1134504"/>
          <a:ext cx="4225436" cy="455611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3695" tIns="0" rIns="143695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статей в научной периодике, индексируемой в системе цитирования </a:t>
          </a:r>
          <a:r>
            <a:rPr lang="ru-RU" sz="1400" b="1" kern="1200" dirty="0" err="1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Scopus</a:t>
          </a:r>
          <a:endParaRPr lang="ru-RU" sz="14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959" y="1156745"/>
        <a:ext cx="4180954" cy="411129"/>
      </dsp:txXfrm>
    </dsp:sp>
    <dsp:sp modelId="{FD1C5789-29FC-4745-9E43-10AE0F049256}">
      <dsp:nvSpPr>
        <dsp:cNvPr id="0" name=""/>
        <dsp:cNvSpPr/>
      </dsp:nvSpPr>
      <dsp:spPr>
        <a:xfrm>
          <a:off x="0" y="2206616"/>
          <a:ext cx="5430981" cy="491399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505" tIns="166624" rIns="421505" bIns="113792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</a:t>
          </a:r>
          <a:endParaRPr lang="ru-RU" sz="1600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06616"/>
        <a:ext cx="5430981" cy="491399"/>
      </dsp:txXfrm>
    </dsp:sp>
    <dsp:sp modelId="{45D50882-DA70-4252-B5F8-2E5E56078B2C}">
      <dsp:nvSpPr>
        <dsp:cNvPr id="0" name=""/>
        <dsp:cNvSpPr/>
      </dsp:nvSpPr>
      <dsp:spPr>
        <a:xfrm>
          <a:off x="271549" y="1981058"/>
          <a:ext cx="4124982" cy="343638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3695" tIns="0" rIns="143695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публикаций в РИНЦ</a:t>
          </a:r>
          <a:endParaRPr lang="ru-RU" sz="14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324" y="1997833"/>
        <a:ext cx="4091432" cy="310088"/>
      </dsp:txXfrm>
    </dsp:sp>
    <dsp:sp modelId="{F3073369-096E-4026-95A0-D71C3F586181}">
      <dsp:nvSpPr>
        <dsp:cNvPr id="0" name=""/>
        <dsp:cNvSpPr/>
      </dsp:nvSpPr>
      <dsp:spPr>
        <a:xfrm>
          <a:off x="0" y="2956642"/>
          <a:ext cx="5430981" cy="491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505" tIns="166624" rIns="421505" bIns="113792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</a:t>
          </a:r>
          <a:endParaRPr lang="ru-RU" sz="1600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956642"/>
        <a:ext cx="5430981" cy="491399"/>
      </dsp:txXfrm>
    </dsp:sp>
    <dsp:sp modelId="{2C25A470-618E-42A9-BC52-55BB5F7A4E3D}">
      <dsp:nvSpPr>
        <dsp:cNvPr id="0" name=""/>
        <dsp:cNvSpPr/>
      </dsp:nvSpPr>
      <dsp:spPr>
        <a:xfrm>
          <a:off x="307461" y="2734439"/>
          <a:ext cx="4092440" cy="333505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3695" tIns="0" rIns="143695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публикаций в ВАК</a:t>
          </a:r>
          <a:endParaRPr lang="ru-RU" sz="1400" b="1" kern="12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741" y="2750719"/>
        <a:ext cx="4059880" cy="300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19A16-2DFE-496F-A7D8-CA2558992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EAE4A0-7AEF-4DF8-9975-E105351B8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088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A75F1-A44F-455E-9FFE-E77F1AEA1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2200" y="352282"/>
            <a:ext cx="9111600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1CECC4-5EBE-470D-AA6D-BC49507B6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3DD83-CB7F-4519-94C6-B7B3DC558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2523"/>
            <a:ext cx="12192000" cy="3535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F14C2-4C8E-4ABC-B2BA-73A4C51798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2281"/>
            <a:ext cx="100030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0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94452-2F3A-4DA5-8E75-EFF394DEAC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53A3C8-E2CB-41D7-B764-818AF9587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5468-A065-466A-ADCA-A42B5BA24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2523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4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B463B-3DCF-4482-96B8-A4D3658DF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2456" y="365125"/>
            <a:ext cx="9111343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8E249-A53E-4CE9-B4C4-8580927E0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EE15C2-2C22-49AA-BF05-3B3A410B1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00309" cy="13255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A790EC-E10D-48BD-8F73-5D83A5A76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875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2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rgbClr val="2A3D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12CF9-86C7-4FEF-B42B-92695AC0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FFDCE0-4709-4347-9BD1-0ECEA922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49C24C-B16F-46E3-B702-B2A5B5081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75259"/>
            <a:ext cx="4284436" cy="13900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29BB88-EB33-40F0-8B50-8F9E06666A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9981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0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B85EE-06E8-466E-9F30-BE36FE4B5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2200" y="320675"/>
            <a:ext cx="9111600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611F0-5C39-4DC5-8EEE-4A4300CAD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4C0150-6020-4845-9C29-B63DD6A69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  <a:lvl2pPr>
              <a:defRPr>
                <a:latin typeface="Montserrat" panose="00000500000000000000" pitchFamily="2" charset="-52"/>
              </a:defRPr>
            </a:lvl2pPr>
            <a:lvl3pPr>
              <a:defRPr>
                <a:latin typeface="Montserrat" panose="00000500000000000000" pitchFamily="2" charset="-52"/>
              </a:defRPr>
            </a:lvl3pPr>
            <a:lvl4pPr>
              <a:defRPr>
                <a:latin typeface="Montserrat" panose="00000500000000000000" pitchFamily="2" charset="-52"/>
              </a:defRPr>
            </a:lvl4pPr>
            <a:lvl5pPr>
              <a:defRPr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F5F252-D6BA-4841-92FB-79CF5C17A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00309" cy="13255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F4294F-8F0E-43F1-8B80-09E4911BB0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6179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DE41D-9E96-4BDA-B272-5AA27E7D4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0612" y="301170"/>
            <a:ext cx="9111600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7893FC-0D88-4F2F-BA94-7279976F2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B4F76D-C796-4BF3-81ED-3A78495FFE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63E8AA-66BD-4AEC-971A-AE51A6E782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5DF4E3-234C-47D2-93D3-28AC25093A9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A044D7-B463-48F0-99F8-8E6BB8DAE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00309" cy="13255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3C9647-4031-4BD5-AC89-052A57E9D2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6179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5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BC7F4-577B-41C8-A7AC-B11652035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2200" y="365124"/>
            <a:ext cx="9111600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F624F7-4B37-4125-8993-F5E9D19C70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00309" cy="13255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D1C6FA-9182-49CA-9083-E84FEF2FB1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069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3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185130-860E-4413-B451-70E8509CA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208715"/>
            <a:ext cx="3679371" cy="13589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6A371-A50C-4F2F-971F-01A26A6BE0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2523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0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6A374-C2A1-4ED7-9212-6C72CDAC8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C1D1E-063E-4AFE-BD30-93F039A33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ontserrat" panose="00000500000000000000" pitchFamily="2" charset="-52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4BFB2-D9B8-428D-B5F9-78DA493E4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" panose="00000500000000000000" pitchFamily="2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FDC0E8-2791-40A2-8EF2-84055FD411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13" y="180798"/>
            <a:ext cx="2209799" cy="8161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0AF713-2FC1-42A6-9ED3-FDB68465BE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3409"/>
            <a:ext cx="12192000" cy="3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96F25-355B-40B1-8B22-50E19562B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82D63D-B83D-4DB8-8BFB-F1642EEB5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ontserrat" panose="00000500000000000000" pitchFamily="2" charset="-5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9D9EED-1598-4F13-8C24-17049C4B7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" panose="00000500000000000000" pitchFamily="2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39F730-E001-4B3A-BAD6-51BBB5C532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2523"/>
            <a:ext cx="12192000" cy="3535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0E2A4D-75B2-47DB-B8D6-C5C6766334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13" y="180798"/>
            <a:ext cx="2209799" cy="8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47BA1-1FE9-451E-990E-30F5CF85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2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FE8EC1-AD00-4D6C-8981-0D62ADA36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3874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2" t="4866" r="5026" b="20241"/>
          <a:stretch/>
        </p:blipFill>
        <p:spPr>
          <a:xfrm>
            <a:off x="1005979" y="3169980"/>
            <a:ext cx="3446611" cy="29585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00184" y="1248587"/>
            <a:ext cx="6295826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spc="3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факультет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35367" y="5157154"/>
            <a:ext cx="518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юридических наук, профессор, декан юридического факультета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Юрьевна Ильина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5698698" y="5228575"/>
            <a:ext cx="0" cy="6894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698698" y="5228575"/>
            <a:ext cx="7711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6469878" y="4518851"/>
            <a:ext cx="0" cy="7097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457027" y="4524755"/>
            <a:ext cx="7711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7203112" y="3917567"/>
            <a:ext cx="11250" cy="627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203112" y="3917567"/>
            <a:ext cx="7711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7974292" y="3296952"/>
            <a:ext cx="0" cy="6206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959762" y="3296952"/>
            <a:ext cx="7711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8730942" y="2690051"/>
            <a:ext cx="1" cy="6069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8730942" y="2690051"/>
            <a:ext cx="7711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9500286" y="2178933"/>
            <a:ext cx="3674" cy="5111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9500286" y="2178933"/>
            <a:ext cx="71610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7611999" y="2601956"/>
            <a:ext cx="1175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b="1" spc="3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0812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9" t="47922" r="33063" b="10691"/>
          <a:stretch/>
        </p:blipFill>
        <p:spPr>
          <a:xfrm>
            <a:off x="4046649" y="60550"/>
            <a:ext cx="2192357" cy="2467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66" y="301785"/>
            <a:ext cx="1904529" cy="19045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95721" y="338022"/>
            <a:ext cx="251184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АБИТУРИЕНТ</a:t>
            </a:r>
            <a:endParaRPr lang="ru-RU" sz="20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6566052" y="1553377"/>
            <a:ext cx="1641514" cy="2203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779052" y="334521"/>
            <a:ext cx="228049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  <a:endParaRPr lang="ru-RU" sz="20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r="71450" b="13946"/>
          <a:stretch/>
        </p:blipFill>
        <p:spPr>
          <a:xfrm>
            <a:off x="9948941" y="4783062"/>
            <a:ext cx="1517167" cy="1643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18463" r="35514" b="16114"/>
          <a:stretch/>
        </p:blipFill>
        <p:spPr>
          <a:xfrm>
            <a:off x="4885621" y="4842212"/>
            <a:ext cx="1554360" cy="16076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7" t="17470" r="79" b="16837"/>
          <a:stretch/>
        </p:blipFill>
        <p:spPr>
          <a:xfrm>
            <a:off x="806478" y="4787181"/>
            <a:ext cx="1710629" cy="17177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37787" y="1777416"/>
            <a:ext cx="20371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НАБОР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2019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63452" y="2430646"/>
            <a:ext cx="20371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НАБОР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28922" y="2214748"/>
            <a:ext cx="20371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НАБОР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2021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2024" y="2636804"/>
            <a:ext cx="214183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40.03.01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БАКАЛАВРИАТ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2024" y="3290503"/>
            <a:ext cx="214183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Специальность 38.05.02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ТАМОЖЕННОЕ ДЕЛО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2025" y="3944202"/>
            <a:ext cx="214183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40.04.01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МАГИСТРАТУРА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1642" y="3200666"/>
            <a:ext cx="918392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бюджет / 100 платно 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97185" y="3958532"/>
            <a:ext cx="886690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бюджет / 22 платно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3183875" y="2528330"/>
            <a:ext cx="11017" cy="203265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04112" y="2645181"/>
            <a:ext cx="1099236" cy="4317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балл ЕГЭ – 87,46 </a:t>
            </a:r>
            <a:endParaRPr lang="ru-RU" sz="11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68651" y="3227561"/>
            <a:ext cx="214183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40.03.01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БАКАЛАВРИАТ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68651" y="3770776"/>
            <a:ext cx="214183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Специальность 38.05.02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ТАМОЖЕННОЕ ДЕЛО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468650" y="4302540"/>
            <a:ext cx="214183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40.04.01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МАГИСТРАТУРА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046543" y="3862509"/>
            <a:ext cx="3804795" cy="69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Поддержка Ассоциации юристов России  - ответственного центра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Приказ Министерства образования и науки РФ от 2 октября 2015 г.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№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1102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1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48456" y="5316265"/>
            <a:ext cx="2044281" cy="430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«Правовые основы противодействия коррупции»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26422" y="4744132"/>
            <a:ext cx="2044281" cy="430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«Правовые основы семьи и брака»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26422" y="5888398"/>
            <a:ext cx="2044281" cy="430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«Судебная защита прав и законных интересов»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0259" y="4525571"/>
            <a:ext cx="1531344" cy="2616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АСПИРАНТУРА - О</a:t>
            </a:r>
            <a:endParaRPr lang="ru-RU" sz="11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519314" y="1608472"/>
            <a:ext cx="1531344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В АСПИРАНТУРУ</a:t>
            </a:r>
            <a:endParaRPr lang="ru-RU" sz="11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06514" y="3305437"/>
            <a:ext cx="1099236" cy="4317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балл ЕГЭ – 83,46 </a:t>
            </a:r>
            <a:endParaRPr lang="ru-RU" sz="11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92211" y="3864388"/>
            <a:ext cx="918392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платно 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49204" y="4752642"/>
            <a:ext cx="918392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бюджет / 20 платно 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63711" y="5290354"/>
            <a:ext cx="918392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бюджет / 20 платно 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63711" y="5874133"/>
            <a:ext cx="918392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бюджет / 20 платно 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78134" y="2652191"/>
            <a:ext cx="894119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бюджет / 84 платно 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78134" y="3336700"/>
            <a:ext cx="894119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бюджет / 32 платно 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63711" y="2976615"/>
            <a:ext cx="2984296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40.03.01 Юриспруденция (бакалавриат) 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60;</a:t>
            </a:r>
            <a:endParaRPr lang="ru-RU" sz="1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38.05.02 Таможенное дело 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30;</a:t>
            </a:r>
            <a:endParaRPr lang="ru-RU" sz="1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40.04.01 </a:t>
            </a:r>
            <a:r>
              <a:rPr lang="ru-RU" sz="1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Юриспрудения</a:t>
            </a: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(магистратура) 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24;</a:t>
            </a:r>
            <a:endParaRPr lang="ru-RU" sz="1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40.06.01 Юриспруденция (аспирантура) 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5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66" y="334521"/>
            <a:ext cx="2170323" cy="2170323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6566052" y="1553377"/>
            <a:ext cx="1641514" cy="2203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779052" y="334521"/>
            <a:ext cx="228049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  <a:endParaRPr lang="ru-RU" sz="20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401677" y="2170323"/>
            <a:ext cx="2104222" cy="48474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7793" y="2765233"/>
            <a:ext cx="318387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 работа в образовательных организациях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2" y="4058357"/>
            <a:ext cx="7913429" cy="22005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48" y="2598647"/>
            <a:ext cx="5238353" cy="39287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7793" y="4313813"/>
            <a:ext cx="318387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дверей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91891" y="3172691"/>
            <a:ext cx="385156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ДНЯ ОТКРЫТЫХ ДВЕРЕЙ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2637" y="4134800"/>
            <a:ext cx="321012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26.10.2019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3654" y="4759951"/>
            <a:ext cx="321012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18.01.2020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509" y="5384316"/>
            <a:ext cx="321012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28.03.2020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03654" y="5993915"/>
            <a:ext cx="321012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16.05.2020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37572" y="3136890"/>
            <a:ext cx="334962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</a:t>
            </a:r>
          </a:p>
          <a:p>
            <a:pPr algn="ctr"/>
            <a:r>
              <a:rPr lang="ru-RU" sz="2800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  <a:endParaRPr lang="ru-RU" sz="2800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ContentImageHandl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47955" y="4337299"/>
            <a:ext cx="2331725" cy="2520701"/>
          </a:xfrm>
          <a:prstGeom prst="rect">
            <a:avLst/>
          </a:prstGeom>
        </p:spPr>
      </p:pic>
      <p:pic>
        <p:nvPicPr>
          <p:cNvPr id="36" name="Рисунок 35" descr="7261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07804" y="1695739"/>
            <a:ext cx="8193245" cy="5162262"/>
          </a:xfrm>
          <a:prstGeom prst="rect">
            <a:avLst/>
          </a:prstGeom>
        </p:spPr>
      </p:pic>
      <p:pic>
        <p:nvPicPr>
          <p:cNvPr id="38" name="Рисунок 3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76" y="2843213"/>
            <a:ext cx="3793574" cy="357144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512823" y="4130932"/>
            <a:ext cx="39920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балла</a:t>
            </a:r>
            <a:endParaRPr lang="ru-RU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68" y="2576397"/>
            <a:ext cx="3164144" cy="194277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934694" y="4507257"/>
            <a:ext cx="7863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9" t="47922" r="33063" b="10691"/>
          <a:stretch/>
        </p:blipFill>
        <p:spPr>
          <a:xfrm>
            <a:off x="4046649" y="60550"/>
            <a:ext cx="2192357" cy="2467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5721" y="338022"/>
            <a:ext cx="251184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АБИТУРИЕНТ</a:t>
            </a:r>
            <a:endParaRPr lang="ru-RU" sz="20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27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7" grpId="0" animBg="1"/>
      <p:bldP spid="27" grpId="1" animBg="1"/>
      <p:bldP spid="28" grpId="0" animBg="1"/>
      <p:bldP spid="28" grpId="1" animBg="1"/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6411" y="523735"/>
            <a:ext cx="5717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МАГИСТРАТУРА</a:t>
            </a:r>
            <a:endParaRPr lang="ru-RU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r="71450" b="13946"/>
          <a:stretch/>
        </p:blipFill>
        <p:spPr>
          <a:xfrm>
            <a:off x="9779052" y="4814732"/>
            <a:ext cx="1517167" cy="16431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18463" r="35514" b="16114"/>
          <a:stretch/>
        </p:blipFill>
        <p:spPr>
          <a:xfrm>
            <a:off x="5428577" y="4850260"/>
            <a:ext cx="1554360" cy="1607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7" t="17470" r="79" b="16837"/>
          <a:stretch/>
        </p:blipFill>
        <p:spPr>
          <a:xfrm>
            <a:off x="719981" y="4804338"/>
            <a:ext cx="1710629" cy="17177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5501" y="1565851"/>
            <a:ext cx="292163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40.04.01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МАГИСТРАТУРА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210" y="3662148"/>
            <a:ext cx="292163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85 обучающихся 8 имеют непрофильное базовое образование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2313" y="1355151"/>
            <a:ext cx="5795963" cy="12772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Судьей может быть гражданин Российской Федерации:</a:t>
            </a:r>
          </a:p>
          <a:p>
            <a:pPr marL="228600" indent="-228600" algn="just">
              <a:buAutoNum type="arabicParenR"/>
            </a:pP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имеющий </a:t>
            </a:r>
            <a:r>
              <a:rPr lang="ru-RU" sz="11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 юридическое образование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специальности «Юриспруденция» или высшее образование по направлению подготовки «Юриспруденция» квалификации (степени) «магистр» при наличии диплома бакалавра по направлению подготовки «Юриспруденция»</a:t>
            </a:r>
          </a:p>
          <a:p>
            <a:pPr marL="228600" indent="-228600" algn="ctr"/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(Закон РФ от 26.06.1992 № 3132-1 (ред. от 02.08.2019) «О статусе судей в Российской Федерации»)</a:t>
            </a:r>
            <a:endParaRPr lang="ru-RU" sz="1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62744" y="2772210"/>
            <a:ext cx="5795963" cy="9387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«1. Прокурорами могут быть граждане Российской Федерации, получившие </a:t>
            </a:r>
            <a:r>
              <a:rPr lang="ru-RU" sz="1100" b="1" u="sng" dirty="0" smtClean="0">
                <a:latin typeface="Times New Roman" pitchFamily="18" charset="0"/>
                <a:cs typeface="Times New Roman" pitchFamily="18" charset="0"/>
              </a:rPr>
              <a:t>высшее юридическое образование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по имеющим государственную аккредитацию образовательным программам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pPr algn="just" fontAlgn="base"/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Законопроект № 715240-7 «О внесении изменений в статьи 40-1 и 43-5 Федерального закона «О прокуратуре Российской Федерации»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76600" y="3881008"/>
            <a:ext cx="5810251" cy="9387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Представителями граждан, в том числе индивидуальных предпринимателей, и организаций могут выступать в арбитражном суде адвокаты и иные оказывающие юридическую помощь лица, имеющие </a:t>
            </a:r>
            <a:r>
              <a:rPr lang="ru-RU" sz="11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 юридическое образование 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либо ученую степень по юридической специальности. 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(Арбитражный процессуальный кодекс Российской Федерации от 24.07.2002 № 95-ФЗ)</a:t>
            </a:r>
            <a:endParaRPr lang="ru-RU" sz="11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87310" y="206285"/>
            <a:ext cx="254317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Увеличение цифр приема, в том числе лиц, не имеющих базового юридического образования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96835" y="1206410"/>
            <a:ext cx="2543175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Обеспечение профессиональной подготовки сотрудников ведущих работодателей в рамках соглашений о сотрудничестве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302031" y="2427959"/>
            <a:ext cx="254317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Обеспечение профессиональной подготовки сотрудников иных организаций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302124" y="3419343"/>
            <a:ext cx="2537886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Федеральная служба по надзору защиты прав потребителей и благополучия </a:t>
            </a:r>
            <a:r>
              <a:rPr lang="ru-RU" sz="1400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населения; 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ТверьАтомЭнергосбыт</a:t>
            </a:r>
            <a:r>
              <a:rPr lang="ru-RU" sz="1400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 другие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t="655" r="1351" b="628"/>
          <a:stretch/>
        </p:blipFill>
        <p:spPr>
          <a:xfrm>
            <a:off x="382297" y="2165474"/>
            <a:ext cx="2360904" cy="149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98" y="167401"/>
            <a:ext cx="2170323" cy="2170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8561" y="218140"/>
            <a:ext cx="228049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  <a:endParaRPr lang="ru-RU" sz="28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5262" y="944349"/>
            <a:ext cx="336708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 специалист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(«юрист», «специалист ТД»)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r="71450" b="13946"/>
          <a:stretch/>
        </p:blipFill>
        <p:spPr>
          <a:xfrm>
            <a:off x="9779052" y="4472964"/>
            <a:ext cx="1832726" cy="1984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18463" r="35514" b="16114"/>
          <a:stretch/>
        </p:blipFill>
        <p:spPr>
          <a:xfrm>
            <a:off x="5386147" y="4494960"/>
            <a:ext cx="1937232" cy="2003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7" t="17470" r="79" b="16837"/>
          <a:stretch/>
        </p:blipFill>
        <p:spPr>
          <a:xfrm>
            <a:off x="806479" y="4439797"/>
            <a:ext cx="2056580" cy="20651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3716" y="2083922"/>
            <a:ext cx="311676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Устаревшие» стандарты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бакалавриата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магистратуры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3716" y="3029315"/>
            <a:ext cx="311676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Низкий процент трудоустройства выпускников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80981" y="2483415"/>
            <a:ext cx="29531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Актуализация учебного плана с учетом объективных потребностей региона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7191632" y="1910191"/>
            <a:ext cx="2013335" cy="286232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Всероссийская студенческая юридическая олимпиада 2020;</a:t>
            </a:r>
          </a:p>
          <a:p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Всероссийская научная олимпиада по уголовному праву, уголовному процессу и криминалистике;</a:t>
            </a:r>
          </a:p>
          <a:p>
            <a:pPr>
              <a:buFontTx/>
              <a:buChar char="-"/>
            </a:pPr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Всероссийская студенческая Олимпиада по специальности «Таможенное дело»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80980" y="3019365"/>
            <a:ext cx="295314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Международных и Всероссийских олимпиадах, направленных на совершенствование профессиональных компетенций</a:t>
            </a:r>
            <a:endParaRPr lang="ru-RU" sz="11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01952" y="2462415"/>
            <a:ext cx="2722396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модели выпускника, гармонично сочетающей компетенции, предусмотренные образовательными стандартами и потребностями региона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6788728" y="3394364"/>
            <a:ext cx="271973" cy="345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780981" y="3978132"/>
            <a:ext cx="29531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Формирование базы данных о трудоустройстве выпускников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1568" y="956369"/>
            <a:ext cx="5717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ОБРАЗОВАТЕЛЬНЫЕ СТАНДАРТЫ</a:t>
            </a:r>
            <a:endParaRPr lang="ru-RU" sz="32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r="71450" b="13946"/>
          <a:stretch/>
        </p:blipFill>
        <p:spPr>
          <a:xfrm>
            <a:off x="8075364" y="5009389"/>
            <a:ext cx="1517167" cy="1643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18463" r="35514" b="16114"/>
          <a:stretch/>
        </p:blipFill>
        <p:spPr>
          <a:xfrm>
            <a:off x="4195715" y="5041280"/>
            <a:ext cx="1554360" cy="1607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7" t="17470" r="79" b="16837"/>
          <a:stretch/>
        </p:blipFill>
        <p:spPr>
          <a:xfrm>
            <a:off x="575124" y="4972122"/>
            <a:ext cx="1710629" cy="17177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7772" y="1982983"/>
            <a:ext cx="2819834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Несоответствие образовательных стандартов потребностям современности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бакалавриат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№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45038 от 29.12.2016 г.;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магистратура № 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19648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01.02.2011 г.)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7772" y="3987237"/>
            <a:ext cx="2819834" cy="6771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Противоречие между уровнями подготовки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92974" y="2043735"/>
            <a:ext cx="2845291" cy="2620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Актуализация учебного плана</a:t>
            </a:r>
          </a:p>
          <a:p>
            <a:pPr marL="285750" indent="-285750" algn="ctr"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Правовое регулирование ипотечного кредитования;</a:t>
            </a:r>
          </a:p>
          <a:p>
            <a:pPr marL="285750" indent="-285750" algn="ctr"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Искусственный интеллект в авторском праве;</a:t>
            </a:r>
          </a:p>
          <a:p>
            <a:pPr marL="285750" indent="-285750" algn="ctr"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Цифровые права в системе гражданского права;</a:t>
            </a:r>
          </a:p>
          <a:p>
            <a:pPr marL="285750" indent="-285750" algn="ctr"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Судебная медицина</a:t>
            </a:r>
          </a:p>
          <a:p>
            <a:pPr marL="285750" indent="-285750" algn="ctr">
              <a:buFontTx/>
              <a:buChar char="-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другие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592531" y="4125737"/>
            <a:ext cx="2252259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Опрос обучающихся в группе юридического факультета социальной сети «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Вконтакте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632833" y="4233458"/>
            <a:ext cx="2186996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на лучшую афишу и баннер «Твой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юрфак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или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Юрфак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2.0»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82504" y="2736344"/>
            <a:ext cx="163476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Образовательный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стендап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01.04.2020 г.</a:t>
            </a:r>
          </a:p>
        </p:txBody>
      </p:sp>
      <p:pic>
        <p:nvPicPr>
          <p:cNvPr id="15" name="Рисунок 14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0172" y="325196"/>
            <a:ext cx="3713018" cy="20885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80172" y="2678997"/>
            <a:ext cx="3713018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«Сам себе педагог»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(01.04.2020)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0529593" y="3656095"/>
            <a:ext cx="0" cy="4154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8394854" y="3664714"/>
            <a:ext cx="11016" cy="4610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7532653" y="3254696"/>
            <a:ext cx="567517" cy="198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7886" y="402940"/>
            <a:ext cx="571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СОВРЕМЕННОЙ СРЕДЫ КОММУНИКАЦИЙ </a:t>
            </a:r>
            <a:endParaRPr lang="ru-RU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qr-co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150" y="3574750"/>
            <a:ext cx="2908001" cy="2908001"/>
          </a:xfrm>
          <a:prstGeom prst="rect">
            <a:avLst/>
          </a:prstGeom>
        </p:spPr>
      </p:pic>
      <p:pic>
        <p:nvPicPr>
          <p:cNvPr id="6" name="Рисунок 5" descr="qr-cod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7877" y="3574750"/>
            <a:ext cx="3055524" cy="30555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9989" y="2139338"/>
            <a:ext cx="4155067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ЮРИДИЧЕСКОГО ФАКУЛЬТЕТА В СЕТИ «ИНТЕРНЕТ»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6762" y="2139338"/>
            <a:ext cx="4914425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ЮРИДИЧЕСКОГО ФАКУЛЬТЕТА В СОЦИАЛЬНОЙ СЕТИ «ВКОНТАКТЕ»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85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1228725"/>
            <a:ext cx="6400800" cy="4800600"/>
          </a:xfrm>
          <a:prstGeom prst="rect">
            <a:avLst/>
          </a:prstGeom>
        </p:spPr>
      </p:pic>
      <p:pic>
        <p:nvPicPr>
          <p:cNvPr id="10" name="Рисунок 9" descr="IMG_8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518173"/>
            <a:ext cx="5786437" cy="43398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45507" y="32380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ЮРИДИЧЕСКАЯ КЛИНИКА</a:t>
            </a:r>
            <a:endParaRPr lang="ru-RU" sz="28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24f3684e-91a2-428e-a278-cafc80b15a6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2148" y="1143000"/>
            <a:ext cx="6419851" cy="4814888"/>
          </a:xfrm>
          <a:prstGeom prst="rect">
            <a:avLst/>
          </a:prstGeom>
        </p:spPr>
      </p:pic>
      <p:pic>
        <p:nvPicPr>
          <p:cNvPr id="12" name="Рисунок 11" descr="af74e541-6735-4b4a-9644-b495122153c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14600"/>
            <a:ext cx="5800725" cy="4350544"/>
          </a:xfrm>
          <a:prstGeom prst="rect">
            <a:avLst/>
          </a:prstGeom>
        </p:spPr>
      </p:pic>
      <p:pic>
        <p:nvPicPr>
          <p:cNvPr id="14" name="Рисунок 13" descr="293d7294-21b6-4ec6-acd3-e0b29eb4e7c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442632"/>
            <a:ext cx="5815011" cy="4415368"/>
          </a:xfrm>
          <a:prstGeom prst="rect">
            <a:avLst/>
          </a:prstGeom>
        </p:spPr>
      </p:pic>
      <p:pic>
        <p:nvPicPr>
          <p:cNvPr id="15" name="Рисунок 14" descr="3e3de4b2-c1db-4256-a57e-79087849bdf8.JPG"/>
          <p:cNvPicPr>
            <a:picLocks noChangeAspect="1"/>
          </p:cNvPicPr>
          <p:nvPr/>
        </p:nvPicPr>
        <p:blipFill>
          <a:blip r:embed="rId7" cstate="print"/>
          <a:srcRect t="629" r="2953"/>
          <a:stretch>
            <a:fillRect/>
          </a:stretch>
        </p:blipFill>
        <p:spPr>
          <a:xfrm>
            <a:off x="5777345" y="1000125"/>
            <a:ext cx="6414655" cy="43962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791200" y="5934670"/>
            <a:ext cx="6400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 выбору: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«Профессиональные навыки юриста»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«Юридическая клиника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5962" y="5704164"/>
            <a:ext cx="6391275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Российская национальная премия «Студент года» в номинации «Юридическая клиника»  (Ростов – на – Дону. 2019 г.), 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Международная олимпиада для студентов юридических клиник  «Профессиональные навыки юриста» -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этап МГУ им. М.В. Ломоносова, (февраль 2020 г.)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91631" y="5575751"/>
            <a:ext cx="6405130" cy="13542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студентами бесплатной юридической помощи</a:t>
            </a:r>
          </a:p>
          <a:p>
            <a:pPr algn="ctr"/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Областная специальная                 юридический факультет </a:t>
            </a:r>
          </a:p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библиотека для слепых</a:t>
            </a:r>
          </a:p>
          <a:p>
            <a:pPr algn="ctr"/>
            <a:r>
              <a:rPr lang="ru-RU" sz="1200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приеме граждан принимают участие представители Прокуратуры Тверской области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7846167" y="5842204"/>
            <a:ext cx="401783" cy="36021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9633690" y="5878812"/>
            <a:ext cx="415634" cy="33250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8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234886"/>
              </p:ext>
            </p:extLst>
          </p:nvPr>
        </p:nvGraphicFramePr>
        <p:xfrm>
          <a:off x="3936785" y="4264938"/>
          <a:ext cx="7939087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Диаграмма" r:id="rId3" imgW="8496300" imgH="2371725" progId="MSGraph.Chart.8">
                  <p:embed/>
                </p:oleObj>
              </mc:Choice>
              <mc:Fallback>
                <p:oleObj name="Диаграмма" r:id="rId3" imgW="8496300" imgH="2371725" progId="MSGraph.Chart.8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785" y="4264938"/>
                        <a:ext cx="7939087" cy="2371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745507" y="32380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ЮРИДИЧЕСКАЯ КЛИНИКА</a:t>
            </a:r>
            <a:endParaRPr lang="ru-RU" sz="28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0" y="1985962"/>
          <a:ext cx="4036831" cy="458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Диаграмма" r:id="rId5" imgW="3429000" imgH="3895725" progId="MSGraph.Chart.8">
                  <p:embed/>
                </p:oleObj>
              </mc:Choice>
              <mc:Fallback>
                <p:oleObj name="Диаграмма" r:id="rId5" imgW="3429000" imgH="3895725" progId="MSGraph.Chart.8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5962"/>
                        <a:ext cx="4036831" cy="458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1563" y="1643062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Виды оказываемой помощи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83657"/>
              </p:ext>
            </p:extLst>
          </p:nvPr>
        </p:nvGraphicFramePr>
        <p:xfrm>
          <a:off x="5520332" y="1321782"/>
          <a:ext cx="4872038" cy="2868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Диаграмма" r:id="rId7" imgW="6276975" imgH="3705225" progId="MSGraph.Chart.8">
                  <p:embed/>
                </p:oleObj>
              </mc:Choice>
              <mc:Fallback>
                <p:oleObj name="Диаграмма" r:id="rId7" imgW="6276975" imgH="3705225" progId="MSGraph.Chart.8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0332" y="1321782"/>
                        <a:ext cx="4872038" cy="28685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14810" y="1108790"/>
            <a:ext cx="5434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Разделение обращений по отраслям права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6353" y="15551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</a:p>
          <a:p>
            <a:pPr lvl="0" algn="ctr"/>
            <a:r>
              <a:rPr lang="ru-RU" sz="28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САМООРГАНИЗАЦИИ СТУДЕНТОВ</a:t>
            </a:r>
            <a:endParaRPr lang="ru-RU" sz="28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Безымянный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1126" y="1692804"/>
            <a:ext cx="6905920" cy="4587083"/>
          </a:xfrm>
          <a:prstGeom prst="rect">
            <a:avLst/>
          </a:prstGeom>
        </p:spPr>
      </p:pic>
      <p:pic>
        <p:nvPicPr>
          <p:cNvPr id="14" name="Рисунок 13" descr="dbqDW0lFEQs.jpg"/>
          <p:cNvPicPr>
            <a:picLocks noChangeAspect="1"/>
          </p:cNvPicPr>
          <p:nvPr/>
        </p:nvPicPr>
        <p:blipFill>
          <a:blip r:embed="rId3" cstate="print"/>
          <a:srcRect t="44375" r="655"/>
          <a:stretch>
            <a:fillRect/>
          </a:stretch>
        </p:blipFill>
        <p:spPr>
          <a:xfrm>
            <a:off x="3327028" y="1692803"/>
            <a:ext cx="5894090" cy="4671339"/>
          </a:xfrm>
          <a:prstGeom prst="rect">
            <a:avLst/>
          </a:prstGeom>
        </p:spPr>
      </p:pic>
      <p:pic>
        <p:nvPicPr>
          <p:cNvPr id="16" name="Рисунок 15" descr="9xK3-QIzuf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5249" y="1692802"/>
            <a:ext cx="6257647" cy="4693238"/>
          </a:xfrm>
          <a:prstGeom prst="rect">
            <a:avLst/>
          </a:prstGeom>
        </p:spPr>
      </p:pic>
      <p:pic>
        <p:nvPicPr>
          <p:cNvPr id="17" name="Рисунок 16" descr="EVm5FgHEts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5249" y="1692802"/>
            <a:ext cx="6287475" cy="4715608"/>
          </a:xfrm>
          <a:prstGeom prst="rect">
            <a:avLst/>
          </a:prstGeom>
        </p:spPr>
      </p:pic>
      <p:pic>
        <p:nvPicPr>
          <p:cNvPr id="18" name="Рисунок 17" descr="y0lsQjXFGQ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70578" y="1824979"/>
            <a:ext cx="7739913" cy="4354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8381" y="43810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САМООРГАНИЗАЦИИ СТУДЕНТОВ</a:t>
            </a:r>
            <a:endParaRPr lang="ru-RU" sz="28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FFoE1f0yi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2" y="1585913"/>
            <a:ext cx="6215063" cy="3239602"/>
          </a:xfrm>
          <a:prstGeom prst="rect">
            <a:avLst/>
          </a:prstGeom>
        </p:spPr>
      </p:pic>
      <p:pic>
        <p:nvPicPr>
          <p:cNvPr id="4" name="Рисунок 3" descr="z_eUf8S2H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1" y="2819399"/>
            <a:ext cx="6215062" cy="3602278"/>
          </a:xfrm>
          <a:prstGeom prst="rect">
            <a:avLst/>
          </a:prstGeom>
        </p:spPr>
      </p:pic>
      <p:pic>
        <p:nvPicPr>
          <p:cNvPr id="5" name="Рисунок 4" descr="ePBY0UOONW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1546" y="1042987"/>
            <a:ext cx="3630454" cy="5500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2573" y="387677"/>
            <a:ext cx="5772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ОБЩЕСТВЕННАЯ АККРЕДИТАЦИЯ ОБРАЗОВАТЕЛЬНЫХ ПРОГРАММ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54" y="1613946"/>
            <a:ext cx="3399335" cy="4765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39" y="1608246"/>
            <a:ext cx="3443937" cy="4815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71" y="1595146"/>
            <a:ext cx="3428464" cy="4806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28" y="1614685"/>
            <a:ext cx="3403723" cy="4758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50" y="1617882"/>
            <a:ext cx="3411538" cy="4769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8" y="1617881"/>
            <a:ext cx="3437045" cy="48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9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 стрелкой 30"/>
          <p:cNvCxnSpPr/>
          <p:nvPr/>
        </p:nvCxnSpPr>
        <p:spPr>
          <a:xfrm flipH="1">
            <a:off x="6714148" y="1985963"/>
            <a:ext cx="979" cy="2116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888381" y="43810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ВЗАИМОДЕЙСТВИЕ С ПРОФЕССИОНАЛЬНЫМ СООБЩЕСТВОМ</a:t>
            </a:r>
            <a:endParaRPr kumimoji="0" lang="ru-RU" sz="2800" b="1" i="0" u="none" strike="noStrike" kern="1200" cap="none" spc="0" normalizeH="0" baseline="0" noProof="0" dirty="0">
              <a:ln w="0"/>
              <a:solidFill>
                <a:srgbClr val="44546A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516" y="3236119"/>
            <a:ext cx="467038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1200" cap="none" spc="30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3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ДОГОВОРЫ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О СОТРУДНИЧЕСТВЕ – 27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(Адвокатская палата Тверской области, Тверской областной суд, Прокуратура Тверской области, Арбитражный суд Тверской области, Следственное управление Следственного комитета РФ по Тверской области и др.)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816706" y="1885950"/>
            <a:ext cx="1826733" cy="1141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815263" y="2912650"/>
            <a:ext cx="381811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3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3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«Наставничество»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3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2020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7558088" y="1985963"/>
            <a:ext cx="719291" cy="7431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96285" y="4349509"/>
            <a:ext cx="423795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Встречи студентов 1 курса направления «Юриспруденция» с руководителями правоохранительных органов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3" name="Рисунок 32" descr="original_IMG-20191108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998" y="1788869"/>
            <a:ext cx="6191742" cy="5000425"/>
          </a:xfrm>
          <a:prstGeom prst="rect">
            <a:avLst/>
          </a:prstGeom>
        </p:spPr>
      </p:pic>
      <p:pic>
        <p:nvPicPr>
          <p:cNvPr id="32" name="Рисунок 31" descr="original_Image00002.jpg"/>
          <p:cNvPicPr>
            <a:picLocks noChangeAspect="1"/>
          </p:cNvPicPr>
          <p:nvPr/>
        </p:nvPicPr>
        <p:blipFill rotWithShape="1">
          <a:blip r:embed="rId3" cstate="print"/>
          <a:srcRect t="303" r="3167"/>
          <a:stretch/>
        </p:blipFill>
        <p:spPr>
          <a:xfrm>
            <a:off x="6163850" y="1788869"/>
            <a:ext cx="6028149" cy="5000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41" y="-2905"/>
            <a:ext cx="5101664" cy="67921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04" y="0"/>
            <a:ext cx="5091971" cy="6789293"/>
          </a:xfrm>
          <a:prstGeom prst="rect">
            <a:avLst/>
          </a:prstGeom>
        </p:spPr>
      </p:pic>
      <p:pic>
        <p:nvPicPr>
          <p:cNvPr id="34" name="Рисунок 33" descr="PA3gWo4h5f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7998" y="1847744"/>
            <a:ext cx="6988232" cy="4687241"/>
          </a:xfrm>
          <a:prstGeom prst="rect">
            <a:avLst/>
          </a:prstGeom>
        </p:spPr>
      </p:pic>
      <p:pic>
        <p:nvPicPr>
          <p:cNvPr id="35" name="Рисунок 34" descr="-okukIbVVS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7835" y="1866511"/>
            <a:ext cx="6947084" cy="4660974"/>
          </a:xfrm>
          <a:prstGeom prst="rect">
            <a:avLst/>
          </a:prstGeom>
        </p:spPr>
      </p:pic>
      <p:pic>
        <p:nvPicPr>
          <p:cNvPr id="36" name="Рисунок 35" descr="G1L1utdAj9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7806" y="1852796"/>
            <a:ext cx="7064520" cy="471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8381" y="43810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ПРОФЕССИОНАЛЬНЫМ СООБЩЕСТВОМ</a:t>
            </a:r>
            <a:endParaRPr lang="ru-RU" sz="28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79357" y="2354357"/>
            <a:ext cx="2362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spc="3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spc="3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СТАЖИРОВКИ</a:t>
            </a:r>
          </a:p>
          <a:p>
            <a:endParaRPr lang="ru-RU" b="1" spc="3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355" y="3493834"/>
            <a:ext cx="3812996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Тверской филиал Московской коллегии адвокатов «Яковлев и партнеры»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4355" y="4164731"/>
            <a:ext cx="381299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Сбербанк России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4355" y="4664213"/>
            <a:ext cx="381299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Газпром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межрегионгаз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Тверь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44355" y="5112922"/>
            <a:ext cx="3812996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«Ключевые системы и компоненты»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44355" y="5807852"/>
            <a:ext cx="381299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sz="1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Трансмашхолдинг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82962" y="1996011"/>
            <a:ext cx="5721179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Приказами прокурора Тверской области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курса юридического факультета ТвГУ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назначены общественными помощниками в прокуратуру Заволжского и Московского района г. Твери сроком на один год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44" y="3135488"/>
            <a:ext cx="4883481" cy="3660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5773" y="554183"/>
            <a:ext cx="436331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учебно-научная лаборатория инновационных методов обучения юристов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73849" y="1947430"/>
            <a:ext cx="2928937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и реализация программ ПК для представителей правоохранительных органов и иных ведущих работодателей региона, в том числе коммерческих организаций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r="71450" b="13946"/>
          <a:stretch/>
        </p:blipFill>
        <p:spPr>
          <a:xfrm>
            <a:off x="9507590" y="4157663"/>
            <a:ext cx="2150230" cy="2328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18463" r="35514" b="16114"/>
          <a:stretch/>
        </p:blipFill>
        <p:spPr>
          <a:xfrm>
            <a:off x="5257126" y="4150968"/>
            <a:ext cx="2258100" cy="23355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7" t="17470" r="79" b="16837"/>
          <a:stretch/>
        </p:blipFill>
        <p:spPr>
          <a:xfrm>
            <a:off x="806477" y="4129751"/>
            <a:ext cx="2365347" cy="2375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919" y="1824037"/>
            <a:ext cx="3214687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Недостаточное использование интеллектуального потенциала факультета во взаимодействии с профессиональным сообществом региона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4909" y="1219199"/>
            <a:ext cx="4378035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повышение квалификации мировых судей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4910" y="1620117"/>
            <a:ext cx="4391890" cy="1169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семинар кандидата медицинских наук, старшего научного сотрудника Отдела СПЭ в гражданском процессе ФГБУ «НМИЦ ПН им. В.П. Сербского», врача судебно-психиатрического эксперта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Ольги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Русаковской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4909" y="2877417"/>
            <a:ext cx="4391891" cy="1169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семинар кандидата медицинских наук, доцента кафедры судебной медицины Российского национального исследовательского медицинского университета им. Н.И. Пирогова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Эдуарда Туманова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QSDY8Au-2S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2564" y="554183"/>
            <a:ext cx="5443184" cy="363162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2509" y="193964"/>
            <a:ext cx="3810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Организация и проведение стажировок мировых судей, аппарата мировых судей Тверской области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ru-RU" sz="2000" b="0" i="0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2931" y="1467818"/>
            <a:ext cx="3810443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Курсы </a:t>
            </a:r>
            <a:r>
              <a:rPr lang="ru-RU" sz="1400" u="sng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повышения квалификации мировых судей и аппарата мировых судей: 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1) повышение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квалификации мировых судей по программе «Актуальные вопросы применения законодательства при рассмотрении дел, подсудных мировым судьям».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профессиональная переподготовка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мировых судей по программе «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Особенности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правового статуса и профессиональной деятельности мировых судей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».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2) повышение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квалификации аппарата мировых судей.</a:t>
            </a:r>
          </a:p>
        </p:txBody>
      </p:sp>
      <p:pic>
        <p:nvPicPr>
          <p:cNvPr id="10" name="Рисунок 9" descr="7f939c08a090b7e68cb7806c0c4d7d4e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4089" y="554183"/>
            <a:ext cx="5440051" cy="362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6" grpId="0" animBg="1"/>
      <p:bldP spid="7" grpId="0" animBg="1"/>
      <p:bldP spid="8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3052" y="641138"/>
            <a:ext cx="6885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Тверским региональным отделением Ассоциации юристов </a:t>
            </a:r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оссии</a:t>
            </a:r>
            <a:endParaRPr lang="ru-RU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877" y="0"/>
            <a:ext cx="1979305" cy="18737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22135" y="2407033"/>
            <a:ext cx="6448540" cy="230832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«Хищные дороги»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Тверским региональным отделением «Ассоциация юристов России» при финансовой поддержке Фонда президентских грантов. Информационную и организационную поддержку реализации проекта оказывают Управление ГИБДД УМВД по Тверской области, Министерство образование Тверской области, Тверской государственный университет. Проектом предполагается проведение цикла образовательных мероприятий с молодежью региона об основах безопасного поведения на дороге в течение 2019/2020 учебного года.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6227" y="4530692"/>
            <a:ext cx="400637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студентов юридического факультета в реализации Единого дня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бесплатной юридической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422135" y="4955681"/>
            <a:ext cx="644854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мероприятия, проводимые ТРО АЮР совместно с юридическим факультетом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5703" y="3884361"/>
            <a:ext cx="326742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https://tro-alrf.ru/news/novosti/v-tveri-proshlo-rasshirennoe-zasedanie-soveta-regionalnogo-otdeleniya/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16227" y="2407033"/>
            <a:ext cx="400637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spc="300" dirty="0" smtClean="0">
                <a:solidFill>
                  <a:srgbClr val="00206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Расширенное заседание Совета</a:t>
            </a:r>
            <a:r>
              <a:rPr lang="ru-RU" b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Тверского регионального отделения АЮР</a:t>
            </a:r>
            <a:endParaRPr lang="ru-RU" b="1" spc="300" dirty="0" smtClean="0">
              <a:solidFill>
                <a:srgbClr val="002060"/>
              </a:solidFill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  <a:p>
            <a:pPr algn="ctr"/>
            <a:r>
              <a:rPr lang="ru-RU" b="1" i="1" spc="300" dirty="0" smtClean="0">
                <a:solidFill>
                  <a:srgbClr val="00206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04.02.2020 г.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52" y="2208013"/>
            <a:ext cx="6024531" cy="40163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5" y="2026133"/>
            <a:ext cx="4919403" cy="32821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75" y="2337784"/>
            <a:ext cx="5025690" cy="33530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20" y="2667271"/>
            <a:ext cx="5481189" cy="365698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9" y="3206801"/>
            <a:ext cx="4672523" cy="311744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3" y="1650521"/>
            <a:ext cx="4697109" cy="40805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38" y="2126941"/>
            <a:ext cx="4195237" cy="43751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76" y="2656265"/>
            <a:ext cx="5095798" cy="41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8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22" grpId="0" animBg="1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" r="606"/>
          <a:stretch/>
        </p:blipFill>
        <p:spPr>
          <a:xfrm>
            <a:off x="9489194" y="103405"/>
            <a:ext cx="2541224" cy="17253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1535" y="452344"/>
            <a:ext cx="5717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МЕЖДУНАРОДНОЕ СОТРУДНИЧЕСТВО</a:t>
            </a:r>
            <a:endParaRPr lang="ru-RU" sz="32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r="71450" b="13946"/>
          <a:stretch/>
        </p:blipFill>
        <p:spPr>
          <a:xfrm>
            <a:off x="9573739" y="4430179"/>
            <a:ext cx="1819675" cy="1970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18463" r="35514" b="16114"/>
          <a:stretch/>
        </p:blipFill>
        <p:spPr>
          <a:xfrm>
            <a:off x="5339857" y="4424513"/>
            <a:ext cx="1910963" cy="1976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7" t="17470" r="79" b="16837"/>
          <a:stretch/>
        </p:blipFill>
        <p:spPr>
          <a:xfrm>
            <a:off x="905696" y="4409387"/>
            <a:ext cx="2001723" cy="2010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237" y="1906679"/>
            <a:ext cx="354676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конференции, проводимые юридическим факультетом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327" y="2996389"/>
            <a:ext cx="355844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научно-педагогического состава факультета в международных конференциях, проводимых иными организациями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343179" y="2298465"/>
            <a:ext cx="5416627" cy="38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-76176" tIns="-76176" rIns="-1587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rgbClr val="551A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149564" y="2996389"/>
            <a:ext cx="3819857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Обмен студентами. Семестровое обучение по </a:t>
            </a:r>
            <a:r>
              <a:rPr lang="ru-RU" alt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</a:t>
            </a:r>
            <a:r>
              <a:rPr lang="ru-RU" alt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Erasmus</a:t>
            </a:r>
            <a:r>
              <a:rPr lang="ru-RU" alt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</a:t>
            </a:r>
          </a:p>
          <a:p>
            <a:pPr lvl="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Келебай</a:t>
            </a:r>
            <a:r>
              <a:rPr lang="ru-RU" alt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Е.Р. в Лодзинском государственном университете в </a:t>
            </a:r>
            <a:r>
              <a:rPr kumimoji="0" lang="ru-RU" altLang="ru-RU" sz="1600" i="0" u="none" strike="noStrike" cap="none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Польше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312727" y="2169915"/>
            <a:ext cx="3671455" cy="175432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договоров о сотрудничестве с образовательными организациями (Азербайджанская Республика, Республика Беларусь,</a:t>
            </a:r>
            <a:r>
              <a:rPr kumimoji="0" lang="ru-RU" altLang="ru-RU" i="0" u="none" strike="noStrike" cap="none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 Абхазия)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149564" y="2045178"/>
            <a:ext cx="3819857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договоров о взаимодействии</a:t>
            </a:r>
          </a:p>
        </p:txBody>
      </p:sp>
    </p:spTree>
    <p:extLst>
      <p:ext uri="{BB962C8B-B14F-4D97-AF65-F5344CB8AC3E}">
        <p14:creationId xmlns:p14="http://schemas.microsoft.com/office/powerpoint/2010/main" val="23679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9273" y="443345"/>
            <a:ext cx="5631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МАТЕРИАЛЬНО-ТЕХНИЧЕСКИЕ РЕСУРСЫ</a:t>
            </a:r>
            <a:endParaRPr lang="ru-RU" sz="3200" b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r="71450" b="13946"/>
          <a:stretch/>
        </p:blipFill>
        <p:spPr>
          <a:xfrm>
            <a:off x="8892096" y="4508291"/>
            <a:ext cx="1819675" cy="1970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18463" r="35514" b="16114"/>
          <a:stretch/>
        </p:blipFill>
        <p:spPr>
          <a:xfrm>
            <a:off x="4608337" y="4483189"/>
            <a:ext cx="1910963" cy="1976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7" t="17470" r="79" b="16837"/>
          <a:stretch/>
        </p:blipFill>
        <p:spPr>
          <a:xfrm>
            <a:off x="905696" y="4409387"/>
            <a:ext cx="2001723" cy="2010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4222" y="3613779"/>
            <a:ext cx="3984624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Косметический ремонт аудиторного фонда и вспомогательных помещений, приобретение необходимого оборудования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2036620"/>
            <a:ext cx="3699162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Продолжение косметического ремонта аудиторного фонда; приобретение новой мебели; создание комфортного пространства; актуализация оборудования криминалистической лаборатории; обновление иного оборудования, предусмотренного образовательным стандартом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5" y="1695796"/>
            <a:ext cx="3712572" cy="2327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742" y="1695796"/>
            <a:ext cx="3765665" cy="178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3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73" y="3290785"/>
            <a:ext cx="4211823" cy="35940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65214" y="88135"/>
            <a:ext cx="25889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spc="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6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431" y="1196131"/>
            <a:ext cx="557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ПАМЯТИ И СЛАВЫ</a:t>
            </a:r>
            <a:endParaRPr lang="ru-RU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646" y="1797963"/>
            <a:ext cx="3232282" cy="147732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ЮРИДИЧЕСКОГО ФАКУЛЬТЕТА – УЧАСТНИКИ ВЕЛИКОЙ ОТЕЧЕСТВЕННОЙ ВОЙНЫ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646" y="3445237"/>
            <a:ext cx="2434728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Кабанов Павел Павлович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55434" y="1952521"/>
            <a:ext cx="4784163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«Бессмертный полк»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юридического факультета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– размещение на стендах факультета информации о родственниках студентов и преподавателей, которые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участвовали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в Великой Отечественной войне 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55434" y="3029739"/>
            <a:ext cx="478416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Организация и проведение на факультете поэтического вечера, посвященного 75-летию Победы в Великой Отечественной войне  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55433" y="4686958"/>
            <a:ext cx="478416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Посещение музея Калининского фронта  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55433" y="5021533"/>
            <a:ext cx="478416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Кинопросмотр художественного фильма «Ржев»  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55432" y="5360087"/>
            <a:ext cx="478416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Встреча с ветеранами 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</a:rPr>
              <a:t>Великой Отечественной </a:t>
            </a:r>
            <a:r>
              <a:rPr lang="ru-RU" sz="1400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войны 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55432" y="5694662"/>
            <a:ext cx="478416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Участие в шествии Бессмертного полка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1456" y="1967346"/>
            <a:ext cx="3422072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Флэшмоб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«Чтение патриотических стихотворений преподавателями и студентами факультета в рамках празднования 75-летия победы в  Великой Отечественной войне»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55435" y="3867799"/>
            <a:ext cx="478416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Круглый стол на тему: «Законодательное регулирование вопросов по увековечиванию памяти погибших в годы Великой Отечественной войны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646" y="4284222"/>
            <a:ext cx="243472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 Михаил Ильич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55431" y="6033216"/>
            <a:ext cx="478416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и другие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0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14802" y="2978728"/>
            <a:ext cx="31939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spc="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6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50" y="4027240"/>
            <a:ext cx="4104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</a:p>
          <a:p>
            <a:pPr algn="ctr"/>
            <a:r>
              <a:rPr lang="ru-RU" sz="4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ЛЕТ</a:t>
            </a:r>
            <a:endParaRPr lang="ru-RU" sz="4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47" y="1399309"/>
            <a:ext cx="8365082" cy="47053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028"/>
            <a:ext cx="1961735" cy="2369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" r="6359" b="4245"/>
          <a:stretch/>
        </p:blipFill>
        <p:spPr>
          <a:xfrm>
            <a:off x="8930409" y="3145718"/>
            <a:ext cx="3265264" cy="33237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9" y="2672631"/>
            <a:ext cx="3626569" cy="36265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3995" y="654482"/>
            <a:ext cx="5717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ИНТЕЛЛЕКТУАЛЬНЫЙ РЕСУРС</a:t>
            </a:r>
            <a:endParaRPr lang="ru-RU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0396" y="2193184"/>
            <a:ext cx="257160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Научно-педагогический состав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1834" y="2620923"/>
            <a:ext cx="257160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сообщество региона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40053" y="2318688"/>
            <a:ext cx="235937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572000" y="1775959"/>
            <a:ext cx="1019834" cy="26271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888077" y="1731700"/>
            <a:ext cx="1274628" cy="41316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69" y="3457219"/>
            <a:ext cx="3418603" cy="2700795"/>
          </a:xfrm>
          <a:prstGeom prst="rect">
            <a:avLst/>
          </a:prstGeom>
        </p:spPr>
      </p:pic>
      <p:cxnSp>
        <p:nvCxnSpPr>
          <p:cNvPr id="39" name="Прямая со стрелкой 38"/>
          <p:cNvCxnSpPr/>
          <p:nvPr/>
        </p:nvCxnSpPr>
        <p:spPr>
          <a:xfrm flipH="1">
            <a:off x="6712872" y="1775959"/>
            <a:ext cx="1" cy="74690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ымянный.png"/>
          <p:cNvPicPr>
            <a:picLocks noChangeAspect="1"/>
          </p:cNvPicPr>
          <p:nvPr/>
        </p:nvPicPr>
        <p:blipFill>
          <a:blip r:embed="rId2" cstate="print"/>
          <a:srcRect l="9651" t="6047" r="788"/>
          <a:stretch>
            <a:fillRect/>
          </a:stretch>
        </p:blipFill>
        <p:spPr>
          <a:xfrm>
            <a:off x="6989238" y="2471915"/>
            <a:ext cx="5057382" cy="37636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3482" y="608844"/>
            <a:ext cx="8651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ПРОФЕССИОНАЛЬНОГО СТАНДАРТА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 </a:t>
            </a:r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обучения, профессионального образования и дополнительного профессионального </a:t>
            </a: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</a:p>
          <a:p>
            <a:pPr lvl="0" algn="ctr"/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</a:t>
            </a:r>
            <a:r>
              <a:rPr lang="ru-RU" sz="1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труда и социальной защиты РФ от 8 сентября 2015 г. </a:t>
            </a:r>
            <a:r>
              <a:rPr lang="ru-RU" sz="1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608н)</a:t>
            </a:r>
            <a:endParaRPr lang="ru-RU" sz="1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427" y="3517465"/>
            <a:ext cx="338630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базового образования  профилю преподаваемой дисциплины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849629" y="4544458"/>
            <a:ext cx="0" cy="73813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5397" y="5282588"/>
            <a:ext cx="1894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3634" y="3634612"/>
            <a:ext cx="289743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компетенции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364217" y="4373009"/>
            <a:ext cx="0" cy="73813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22965" y="5111139"/>
            <a:ext cx="1676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818" y="3467132"/>
            <a:ext cx="6705600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10.02.2020 - 02.03.2020 –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программе  повышения квалификации 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технологии в преподавании юридических дисциплин»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 часа)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71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30" y="435244"/>
            <a:ext cx="2230820" cy="22308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99" y="1214747"/>
            <a:ext cx="6885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НАУЧНО-ПЕДАГОГИЧЕСКИЙ СОСТАВ</a:t>
            </a:r>
            <a:endParaRPr kumimoji="0" lang="ru-RU" sz="3200" b="1" i="0" u="none" strike="noStrike" kern="1200" cap="none" spc="0" normalizeH="0" baseline="0" noProof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9328" y="3068986"/>
            <a:ext cx="2952521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научно-педагогического состава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r="71450" b="13946"/>
          <a:stretch/>
        </p:blipFill>
        <p:spPr>
          <a:xfrm>
            <a:off x="9344370" y="4179799"/>
            <a:ext cx="1881819" cy="20381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18463" r="35514" b="16114"/>
          <a:stretch/>
        </p:blipFill>
        <p:spPr>
          <a:xfrm>
            <a:off x="5119096" y="4174151"/>
            <a:ext cx="1927952" cy="19940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7" t="17470" r="79" b="16837"/>
          <a:stretch/>
        </p:blipFill>
        <p:spPr>
          <a:xfrm>
            <a:off x="911635" y="4105892"/>
            <a:ext cx="2121780" cy="21305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97927" y="2734988"/>
            <a:ext cx="3740728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ППС за счет выпускников факультета, в том числе обучающихся в аспирантуре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8752" y="2781204"/>
            <a:ext cx="351437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на условиях почасовой оплаты работодателей, имеющих ученую степень кандидата юридических наук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9868" y="2291965"/>
            <a:ext cx="166354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8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500" y="1693730"/>
            <a:ext cx="5993175" cy="467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023" y="284419"/>
            <a:ext cx="5717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НАУЧНАЯ ДЕЯТЕЛЬНОСТЬ</a:t>
            </a:r>
            <a:endParaRPr lang="ru-RU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" r="798" b="-1"/>
          <a:stretch/>
        </p:blipFill>
        <p:spPr>
          <a:xfrm>
            <a:off x="7877061" y="284419"/>
            <a:ext cx="4035905" cy="60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6146" y="883482"/>
            <a:ext cx="5725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НАУЧНЫЙ ПОТЕНЦИАЛ</a:t>
            </a:r>
          </a:p>
          <a:p>
            <a:pPr algn="ctr"/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45520080"/>
              </p:ext>
            </p:extLst>
          </p:nvPr>
        </p:nvGraphicFramePr>
        <p:xfrm>
          <a:off x="304800" y="2147455"/>
          <a:ext cx="5430982" cy="356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07152" y="2102312"/>
            <a:ext cx="437369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 и учебные пособия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6327" y="2836603"/>
            <a:ext cx="440574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Монографии - 2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7" t="17470" r="79" b="16837"/>
          <a:stretch/>
        </p:blipFill>
        <p:spPr>
          <a:xfrm>
            <a:off x="7565528" y="3528392"/>
            <a:ext cx="2686835" cy="2697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r="71450" b="13946"/>
          <a:stretch/>
        </p:blipFill>
        <p:spPr>
          <a:xfrm>
            <a:off x="9179852" y="166255"/>
            <a:ext cx="1881819" cy="2038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18463" r="35514" b="16114"/>
          <a:stretch/>
        </p:blipFill>
        <p:spPr>
          <a:xfrm>
            <a:off x="4899451" y="166255"/>
            <a:ext cx="1927952" cy="19940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7" t="17470" r="79" b="16837"/>
          <a:stretch/>
        </p:blipFill>
        <p:spPr>
          <a:xfrm>
            <a:off x="651321" y="1802544"/>
            <a:ext cx="2121780" cy="2130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759" y="4225138"/>
            <a:ext cx="295578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факультета от научно-исследовательской деятельности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5093" y="2061243"/>
            <a:ext cx="4987636" cy="46166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Ольга Юрьевна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Сладкова Алёна  Александровна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Дронова Юлия Анатольевна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медицинскими организациями по проведению юридического аудита;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коммерческими юридическими лицами по вопросам защиты авторских прав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баз данных с получением авторского свидетельства.</a:t>
            </a:r>
          </a:p>
          <a:p>
            <a:pPr marL="171450" indent="-17145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Базы данных магистерских диссертаций</a:t>
            </a:r>
          </a:p>
          <a:p>
            <a:pPr marL="171450" indent="-171450" algn="just"/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«Судебная защита прав и законных интересов»;</a:t>
            </a:r>
          </a:p>
          <a:p>
            <a:pPr marL="171450" indent="-171450" algn="just"/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«Правовые основы семьи и брака»;</a:t>
            </a:r>
          </a:p>
          <a:p>
            <a:pPr marL="171450" indent="-171450" algn="just"/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«Теория и практика конституционного </a:t>
            </a:r>
            <a:r>
              <a:rPr lang="ru-RU" sz="105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правопользования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171450" indent="-171450" algn="just"/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«Проблемы правоохранительной и правозащитной деятельности»</a:t>
            </a:r>
          </a:p>
          <a:p>
            <a:pPr marL="171450" indent="-171450" algn="just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на гранты: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конкурс РФФИ 2020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- 1;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«Экспансия»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обзорной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статьи) – 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1278" y="2353630"/>
            <a:ext cx="3639039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базы онлайн курсов, предлагаемых на внешней платформе (возмездная основа);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базы возмездных договоров по оказанию научно-исследовательских работ в сфере профессиональной деятельности;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базы заявок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различных видов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уровней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студентов к участию в научно-исследовательских работах, грантовых заявках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18" y="804325"/>
            <a:ext cx="4940933" cy="53210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t="324" r="49488" b="19294"/>
          <a:stretch/>
        </p:blipFill>
        <p:spPr>
          <a:xfrm>
            <a:off x="5922515" y="804325"/>
            <a:ext cx="5694097" cy="5321053"/>
          </a:xfrm>
          <a:prstGeom prst="rect">
            <a:avLst/>
          </a:prstGeom>
        </p:spPr>
      </p:pic>
      <p:pic>
        <p:nvPicPr>
          <p:cNvPr id="16" name="Рисунок 15" descr="image1.jpeg"/>
          <p:cNvPicPr>
            <a:picLocks noChangeAspect="1"/>
          </p:cNvPicPr>
          <p:nvPr/>
        </p:nvPicPr>
        <p:blipFill>
          <a:blip r:embed="rId5" cstate="print"/>
          <a:srcRect t="19232" r="2354" b="31515"/>
          <a:stretch>
            <a:fillRect/>
          </a:stretch>
        </p:blipFill>
        <p:spPr>
          <a:xfrm>
            <a:off x="1202811" y="677170"/>
            <a:ext cx="10049785" cy="5708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45" y="80432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2764" y="273752"/>
            <a:ext cx="5717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СТУДЕНТЫ</a:t>
            </a:r>
            <a:endParaRPr lang="ru-RU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2" y="3187328"/>
            <a:ext cx="2197120" cy="3336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36" y="2145033"/>
            <a:ext cx="1617442" cy="2077791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4329453" y="1542361"/>
            <a:ext cx="1201014" cy="43956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2187616" y="1789878"/>
            <a:ext cx="203718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40.03.01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БАКАЛАВРИАТ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0038" y="1076432"/>
            <a:ext cx="221439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численность: 487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т.ч. платно – 412)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4357005" y="2084676"/>
            <a:ext cx="1194710" cy="8720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52274" y="1775354"/>
            <a:ext cx="221439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целевому набору: 6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7939192" y="812783"/>
            <a:ext cx="1059548" cy="173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972462" y="1186289"/>
            <a:ext cx="1059548" cy="1409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972462" y="1433756"/>
            <a:ext cx="1092048" cy="1220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7987850" y="1699918"/>
            <a:ext cx="1076660" cy="1013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7994608" y="1987933"/>
            <a:ext cx="1103172" cy="746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062138" y="591322"/>
            <a:ext cx="191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Таджикистан - 1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73504" y="904382"/>
            <a:ext cx="190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 - 6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97780" y="1178870"/>
            <a:ext cx="191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Азербайджан - 1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59032" y="2508522"/>
            <a:ext cx="221439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граждане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4357005" y="2372684"/>
            <a:ext cx="1180841" cy="29307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131050" y="1831636"/>
            <a:ext cx="191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Мадагаскар - 1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97780" y="1491930"/>
            <a:ext cx="191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Туркменистан - 2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261822" y="3323770"/>
            <a:ext cx="2037186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Специальность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38.05.02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ТАМОЖЕННОЕ ДЕЛО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 flipV="1">
            <a:off x="4433420" y="3354564"/>
            <a:ext cx="1062802" cy="63308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90365" y="3165194"/>
            <a:ext cx="221439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численность: 190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(в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платно –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130)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 flipV="1">
            <a:off x="7889365" y="3240519"/>
            <a:ext cx="1265189" cy="67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56" idx="1"/>
          </p:cNvCxnSpPr>
          <p:nvPr/>
        </p:nvCxnSpPr>
        <p:spPr>
          <a:xfrm flipV="1">
            <a:off x="7873158" y="3474063"/>
            <a:ext cx="1317993" cy="49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155849" y="3018051"/>
            <a:ext cx="1730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Туркмения - 2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91151" y="3304786"/>
            <a:ext cx="1730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 - 1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590365" y="3874952"/>
            <a:ext cx="221439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граждане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Прямая со стрелкой 57"/>
          <p:cNvCxnSpPr/>
          <p:nvPr/>
        </p:nvCxnSpPr>
        <p:spPr>
          <a:xfrm flipV="1">
            <a:off x="4440249" y="4079086"/>
            <a:ext cx="1053503" cy="481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endCxn id="73" idx="1"/>
          </p:cNvCxnSpPr>
          <p:nvPr/>
        </p:nvCxnSpPr>
        <p:spPr>
          <a:xfrm flipV="1">
            <a:off x="7873158" y="3773931"/>
            <a:ext cx="1317993" cy="216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9191151" y="3604654"/>
            <a:ext cx="176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Молдова - 1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Прямая со стрелкой 80"/>
          <p:cNvCxnSpPr>
            <a:endCxn id="84" idx="1"/>
          </p:cNvCxnSpPr>
          <p:nvPr/>
        </p:nvCxnSpPr>
        <p:spPr>
          <a:xfrm flipV="1">
            <a:off x="7898898" y="2937302"/>
            <a:ext cx="1255656" cy="883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9154554" y="2768025"/>
            <a:ext cx="1917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Азербайджан - 1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2135290" y="5322245"/>
            <a:ext cx="2141837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40.04.01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МАГИСТРАТУРА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682419" y="4787418"/>
            <a:ext cx="4911464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«Судебная защита прав и законных интересов»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«Правовые основы противодействия коррупции»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«Правовые основы семьи и брака»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«Теория и практика конституционного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правопользования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«Проблемы правоохранительной и правозащитной деятельности»</a:t>
            </a:r>
          </a:p>
        </p:txBody>
      </p:sp>
      <p:cxnSp>
        <p:nvCxnSpPr>
          <p:cNvPr id="90" name="Прямая со стрелкой 89"/>
          <p:cNvCxnSpPr/>
          <p:nvPr/>
        </p:nvCxnSpPr>
        <p:spPr>
          <a:xfrm flipV="1">
            <a:off x="4329453" y="5529266"/>
            <a:ext cx="260356" cy="25464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9892805" y="4264210"/>
            <a:ext cx="221439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численность: 85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т.ч. платно – 49)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3" name="Прямая со стрелкой 132"/>
          <p:cNvCxnSpPr/>
          <p:nvPr/>
        </p:nvCxnSpPr>
        <p:spPr>
          <a:xfrm flipV="1">
            <a:off x="7804755" y="4462543"/>
            <a:ext cx="1956874" cy="31739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9892805" y="5653372"/>
            <a:ext cx="2099215" cy="5922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граждане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9894739" y="6369681"/>
            <a:ext cx="2119746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Мадагаскар - 1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>
            <a:off x="9640052" y="5231287"/>
            <a:ext cx="206583" cy="1118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892805" y="4944491"/>
            <a:ext cx="221439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целевому набору: 4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17" grpId="0" animBg="1"/>
      <p:bldP spid="35" grpId="0"/>
      <p:bldP spid="36" grpId="0"/>
      <p:bldP spid="37" grpId="0"/>
      <p:bldP spid="38" grpId="0" animBg="1"/>
      <p:bldP spid="41" grpId="0"/>
      <p:bldP spid="42" grpId="0"/>
      <p:bldP spid="49" grpId="0" animBg="1"/>
      <p:bldP spid="51" grpId="0" animBg="1"/>
      <p:bldP spid="55" grpId="0"/>
      <p:bldP spid="56" grpId="0"/>
      <p:bldP spid="57" grpId="0" animBg="1"/>
      <p:bldP spid="73" grpId="0"/>
      <p:bldP spid="84" grpId="0"/>
      <p:bldP spid="86" grpId="0" animBg="1"/>
      <p:bldP spid="88" grpId="0" animBg="1"/>
      <p:bldP spid="132" grpId="0" animBg="1"/>
      <p:bldP spid="139" grpId="0" animBg="1"/>
      <p:bldP spid="141" grpId="0" animBg="1"/>
      <p:bldP spid="4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1779</Words>
  <Application>Microsoft Office PowerPoint</Application>
  <PresentationFormat>Широкоэкранный</PresentationFormat>
  <Paragraphs>287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Montserrat</vt:lpstr>
      <vt:lpstr>Segoe UI Black</vt:lpstr>
      <vt:lpstr>Times New Roman</vt:lpstr>
      <vt:lpstr>Wingdings</vt:lpstr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Кравченко</dc:creator>
  <cp:lastModifiedBy>Ильина Ольга Юрьевна</cp:lastModifiedBy>
  <cp:revision>119</cp:revision>
  <cp:lastPrinted>2020-02-14T11:37:37Z</cp:lastPrinted>
  <dcterms:created xsi:type="dcterms:W3CDTF">2020-02-13T08:15:29Z</dcterms:created>
  <dcterms:modified xsi:type="dcterms:W3CDTF">2020-02-28T06:45:56Z</dcterms:modified>
</cp:coreProperties>
</file>